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Muli Ultra-Bold" charset="1" panose="00000900000000000000"/>
      <p:regular r:id="rId29"/>
    </p:embeddedFont>
    <p:embeddedFont>
      <p:font typeface="Muli" charset="1" panose="00000500000000000000"/>
      <p:regular r:id="rId30"/>
    </p:embeddedFont>
    <p:embeddedFont>
      <p:font typeface="Muli Italics" charset="1" panose="00000500000000000000"/>
      <p:regular r:id="rId31"/>
    </p:embeddedFont>
    <p:embeddedFont>
      <p:font typeface="Muli Bold" charset="1" panose="00000800000000000000"/>
      <p:regular r:id="rId32"/>
    </p:embeddedFont>
    <p:embeddedFont>
      <p:font typeface="Muli Semi-Bold" charset="1" panose="00000700000000000000"/>
      <p:regular r:id="rId33"/>
    </p:embeddedFont>
    <p:embeddedFont>
      <p:font typeface="Source Sans Pro" charset="1" panose="020B0503030403020204"/>
      <p:regular r:id="rId34"/>
    </p:embeddedFont>
    <p:embeddedFont>
      <p:font typeface="DM Sans Bold" charset="1" panose="00000000000000000000"/>
      <p:regular r:id="rId35"/>
    </p:embeddedFont>
    <p:embeddedFont>
      <p:font typeface="Open Sans" charset="1" panose="020B0606030504020204"/>
      <p:regular r:id="rId36"/>
    </p:embeddedFont>
    <p:embeddedFont>
      <p:font typeface="Open Sans Bold" charset="1" panose="020B0806030504020204"/>
      <p:regular r:id="rId37"/>
    </p:embeddedFont>
    <p:embeddedFont>
      <p:font typeface="Open Sans Italics" charset="1" panose="020B0606030504020204"/>
      <p:regular r:id="rId38"/>
    </p:embeddedFont>
    <p:embeddedFont>
      <p:font typeface="Poppins" charset="1" panose="00000500000000000000"/>
      <p:regular r:id="rId39"/>
    </p:embeddedFont>
    <p:embeddedFont>
      <p:font typeface="Poppins Bold" charset="1" panose="0000080000000000000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Relationship Id="rId3" Target="../media/image40.png" Type="http://schemas.openxmlformats.org/officeDocument/2006/relationships/image"/><Relationship Id="rId4" Target="../media/image41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Relationship Id="rId3" Target="../media/VAGb0ScCRVk.mp4" Type="http://schemas.openxmlformats.org/officeDocument/2006/relationships/video"/><Relationship Id="rId4" Target="../media/VAGb0ScCRVk.mp4" Type="http://schemas.microsoft.com/office/2007/relationships/media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1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52.png" Type="http://schemas.openxmlformats.org/officeDocument/2006/relationships/image"/><Relationship Id="rId4" Target="../media/image53.svg" Type="http://schemas.openxmlformats.org/officeDocument/2006/relationships/image"/><Relationship Id="rId5" Target="../media/image5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11" Target="../media/image28.png" Type="http://schemas.openxmlformats.org/officeDocument/2006/relationships/image"/><Relationship Id="rId12" Target="../media/image29.svg" Type="http://schemas.openxmlformats.org/officeDocument/2006/relationships/image"/><Relationship Id="rId13" Target="../media/image30.png" Type="http://schemas.openxmlformats.org/officeDocument/2006/relationships/image"/><Relationship Id="rId14" Target="../media/image31.svg" Type="http://schemas.openxmlformats.org/officeDocument/2006/relationships/image"/><Relationship Id="rId15" Target="../media/image3.png" Type="http://schemas.openxmlformats.org/officeDocument/2006/relationships/image"/><Relationship Id="rId16" Target="../media/image4.svg" Type="http://schemas.openxmlformats.org/officeDocument/2006/relationships/image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jpeg" Type="http://schemas.openxmlformats.org/officeDocument/2006/relationships/image"/><Relationship Id="rId9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1028700"/>
            <a:ext cx="6612721" cy="6612721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FF9FD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346893" y="7164505"/>
            <a:ext cx="6032542" cy="2093795"/>
          </a:xfrm>
          <a:custGeom>
            <a:avLst/>
            <a:gdLst/>
            <a:ahLst/>
            <a:cxnLst/>
            <a:rect r="r" b="b" t="t" l="l"/>
            <a:pathLst>
              <a:path h="2093795" w="6032542">
                <a:moveTo>
                  <a:pt x="0" y="0"/>
                </a:moveTo>
                <a:lnTo>
                  <a:pt x="6032542" y="0"/>
                </a:lnTo>
                <a:lnTo>
                  <a:pt x="6032542" y="2093795"/>
                </a:lnTo>
                <a:lnTo>
                  <a:pt x="0" y="20937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269759" y="6112452"/>
            <a:ext cx="825500" cy="825500"/>
            <a:chOff x="0" y="0"/>
            <a:chExt cx="660400" cy="660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660400"/>
            </a:xfrm>
            <a:custGeom>
              <a:avLst/>
              <a:gdLst/>
              <a:ahLst/>
              <a:cxnLst/>
              <a:rect r="r" b="b" t="t" l="l"/>
              <a:pathLst>
                <a:path h="660400" w="660400">
                  <a:moveTo>
                    <a:pt x="5359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35940"/>
                  </a:lnTo>
                  <a:cubicBezTo>
                    <a:pt x="660400" y="604520"/>
                    <a:pt x="604520" y="660400"/>
                    <a:pt x="535940" y="660400"/>
                  </a:cubicBezTo>
                  <a:close/>
                </a:path>
              </a:pathLst>
            </a:custGeom>
            <a:solidFill>
              <a:srgbClr val="F36825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3842405" y="7943016"/>
            <a:ext cx="3828634" cy="1330516"/>
          </a:xfrm>
          <a:custGeom>
            <a:avLst/>
            <a:gdLst/>
            <a:ahLst/>
            <a:cxnLst/>
            <a:rect r="r" b="b" t="t" l="l"/>
            <a:pathLst>
              <a:path h="1330516" w="3828634">
                <a:moveTo>
                  <a:pt x="0" y="0"/>
                </a:moveTo>
                <a:lnTo>
                  <a:pt x="3828633" y="0"/>
                </a:lnTo>
                <a:lnTo>
                  <a:pt x="3828633" y="1330516"/>
                </a:lnTo>
                <a:lnTo>
                  <a:pt x="0" y="13305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38" r="0" b="-183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371288" y="6112452"/>
            <a:ext cx="601865" cy="825500"/>
          </a:xfrm>
          <a:custGeom>
            <a:avLst/>
            <a:gdLst/>
            <a:ahLst/>
            <a:cxnLst/>
            <a:rect r="r" b="b" t="t" l="l"/>
            <a:pathLst>
              <a:path h="825500" w="601865">
                <a:moveTo>
                  <a:pt x="0" y="0"/>
                </a:moveTo>
                <a:lnTo>
                  <a:pt x="601865" y="0"/>
                </a:lnTo>
                <a:lnTo>
                  <a:pt x="601865" y="825500"/>
                </a:lnTo>
                <a:lnTo>
                  <a:pt x="0" y="825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0" y="9578332"/>
            <a:ext cx="18288000" cy="708668"/>
            <a:chOff x="0" y="0"/>
            <a:chExt cx="4816593" cy="18664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16592" cy="186645"/>
            </a:xfrm>
            <a:custGeom>
              <a:avLst/>
              <a:gdLst/>
              <a:ahLst/>
              <a:cxnLst/>
              <a:rect r="r" b="b" t="t" l="l"/>
              <a:pathLst>
                <a:path h="18664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86645"/>
                  </a:lnTo>
                  <a:lnTo>
                    <a:pt x="0" y="186645"/>
                  </a:lnTo>
                  <a:close/>
                </a:path>
              </a:pathLst>
            </a:custGeom>
            <a:solidFill>
              <a:srgbClr val="F74C27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4816593" cy="234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8366774" y="1252674"/>
            <a:ext cx="7960238" cy="5134843"/>
          </a:xfrm>
          <a:custGeom>
            <a:avLst/>
            <a:gdLst/>
            <a:ahLst/>
            <a:cxnLst/>
            <a:rect r="r" b="b" t="t" l="l"/>
            <a:pathLst>
              <a:path h="5134843" w="7960238">
                <a:moveTo>
                  <a:pt x="0" y="0"/>
                </a:moveTo>
                <a:lnTo>
                  <a:pt x="7960238" y="0"/>
                </a:lnTo>
                <a:lnTo>
                  <a:pt x="7960238" y="5134843"/>
                </a:lnTo>
                <a:lnTo>
                  <a:pt x="0" y="51348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365" t="0" r="-6519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06004" y="1243149"/>
            <a:ext cx="7332432" cy="458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29"/>
              </a:lnSpc>
            </a:pPr>
            <a:r>
              <a:rPr lang="en-US" sz="7524" b="true">
                <a:solidFill>
                  <a:srgbClr val="FF5757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BARIS</a:t>
            </a:r>
          </a:p>
          <a:p>
            <a:pPr algn="ctr">
              <a:lnSpc>
                <a:spcPts val="9030"/>
              </a:lnSpc>
            </a:pPr>
            <a:r>
              <a:rPr lang="en-US" sz="7525">
                <a:solidFill>
                  <a:srgbClr val="FF5757"/>
                </a:solidFill>
                <a:latin typeface="Muli"/>
                <a:ea typeface="Muli"/>
                <a:cs typeface="Muli"/>
                <a:sym typeface="Muli"/>
              </a:rPr>
              <a:t>B&amp;B Access Remote IoT System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612253" y="9643700"/>
            <a:ext cx="6518392" cy="505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4"/>
              </a:lnSpc>
            </a:pPr>
            <a:r>
              <a:rPr lang="en-US" sz="2974" i="true">
                <a:solidFill>
                  <a:srgbClr val="FFFFFF"/>
                </a:solidFill>
                <a:latin typeface="Muli Italics"/>
                <a:ea typeface="Muli Italics"/>
                <a:cs typeface="Muli Italics"/>
                <a:sym typeface="Muli Italics"/>
              </a:rPr>
              <a:t>IOT AND 3D INTELLIGENT SYSTEMS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6293" y="9643700"/>
            <a:ext cx="3969266" cy="505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4"/>
              </a:lnSpc>
            </a:pPr>
            <a:r>
              <a:rPr lang="en-US" sz="2974" i="true">
                <a:solidFill>
                  <a:srgbClr val="FFFFFF"/>
                </a:solidFill>
                <a:latin typeface="Muli Italics"/>
                <a:ea typeface="Muli Italics"/>
                <a:cs typeface="Muli Italics"/>
                <a:sym typeface="Muli Italics"/>
              </a:rPr>
              <a:t>Vito D’Elia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71016" y="7410359"/>
            <a:ext cx="3288284" cy="1141308"/>
          </a:xfrm>
          <a:custGeom>
            <a:avLst/>
            <a:gdLst/>
            <a:ahLst/>
            <a:cxnLst/>
            <a:rect r="r" b="b" t="t" l="l"/>
            <a:pathLst>
              <a:path h="1141308" w="3288284">
                <a:moveTo>
                  <a:pt x="0" y="0"/>
                </a:moveTo>
                <a:lnTo>
                  <a:pt x="3288284" y="0"/>
                </a:lnTo>
                <a:lnTo>
                  <a:pt x="3288284" y="1141308"/>
                </a:lnTo>
                <a:lnTo>
                  <a:pt x="0" y="1141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063954" y="2122975"/>
            <a:ext cx="12160093" cy="6041050"/>
            <a:chOff x="0" y="0"/>
            <a:chExt cx="9728074" cy="48328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728074" cy="4832840"/>
            </a:xfrm>
            <a:custGeom>
              <a:avLst/>
              <a:gdLst/>
              <a:ahLst/>
              <a:cxnLst/>
              <a:rect r="r" b="b" t="t" l="l"/>
              <a:pathLst>
                <a:path h="4832840" w="9728074">
                  <a:moveTo>
                    <a:pt x="9603614" y="4832840"/>
                  </a:moveTo>
                  <a:lnTo>
                    <a:pt x="124460" y="4832840"/>
                  </a:lnTo>
                  <a:cubicBezTo>
                    <a:pt x="55880" y="4832840"/>
                    <a:pt x="0" y="4776960"/>
                    <a:pt x="0" y="4708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603614" y="0"/>
                  </a:lnTo>
                  <a:cubicBezTo>
                    <a:pt x="9672194" y="0"/>
                    <a:pt x="9728074" y="55880"/>
                    <a:pt x="9728074" y="124460"/>
                  </a:cubicBezTo>
                  <a:lnTo>
                    <a:pt x="9728074" y="4708380"/>
                  </a:lnTo>
                  <a:cubicBezTo>
                    <a:pt x="9728074" y="4776960"/>
                    <a:pt x="9672194" y="4832840"/>
                    <a:pt x="9603614" y="4832840"/>
                  </a:cubicBezTo>
                  <a:close/>
                </a:path>
              </a:pathLst>
            </a:custGeom>
            <a:solidFill>
              <a:srgbClr val="779ADE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470041" y="2784527"/>
            <a:ext cx="2223383" cy="771699"/>
          </a:xfrm>
          <a:custGeom>
            <a:avLst/>
            <a:gdLst/>
            <a:ahLst/>
            <a:cxnLst/>
            <a:rect r="r" b="b" t="t" l="l"/>
            <a:pathLst>
              <a:path h="771699" w="2223383">
                <a:moveTo>
                  <a:pt x="0" y="0"/>
                </a:moveTo>
                <a:lnTo>
                  <a:pt x="2223383" y="0"/>
                </a:lnTo>
                <a:lnTo>
                  <a:pt x="2223383" y="771699"/>
                </a:lnTo>
                <a:lnTo>
                  <a:pt x="0" y="771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9578332"/>
            <a:ext cx="18288000" cy="708668"/>
            <a:chOff x="0" y="0"/>
            <a:chExt cx="4816593" cy="1866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186645"/>
            </a:xfrm>
            <a:custGeom>
              <a:avLst/>
              <a:gdLst/>
              <a:ahLst/>
              <a:cxnLst/>
              <a:rect r="r" b="b" t="t" l="l"/>
              <a:pathLst>
                <a:path h="18664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86645"/>
                  </a:lnTo>
                  <a:lnTo>
                    <a:pt x="0" y="186645"/>
                  </a:lnTo>
                  <a:close/>
                </a:path>
              </a:pathLst>
            </a:custGeom>
            <a:solidFill>
              <a:srgbClr val="779AD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816593" cy="234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980571" y="6995276"/>
            <a:ext cx="2486950" cy="1971473"/>
          </a:xfrm>
          <a:custGeom>
            <a:avLst/>
            <a:gdLst/>
            <a:ahLst/>
            <a:cxnLst/>
            <a:rect r="r" b="b" t="t" l="l"/>
            <a:pathLst>
              <a:path h="1971473" w="2486950">
                <a:moveTo>
                  <a:pt x="0" y="0"/>
                </a:moveTo>
                <a:lnTo>
                  <a:pt x="2486950" y="0"/>
                </a:lnTo>
                <a:lnTo>
                  <a:pt x="2486950" y="1971474"/>
                </a:lnTo>
                <a:lnTo>
                  <a:pt x="0" y="19714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908869" y="3556226"/>
            <a:ext cx="8470263" cy="317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Realizzazione</a:t>
            </a:r>
          </a:p>
          <a:p>
            <a:pPr algn="ctr">
              <a:lnSpc>
                <a:spcPts val="8399"/>
              </a:lnSpc>
            </a:pPr>
            <a:r>
              <a:rPr lang="en-US" sz="69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&amp;</a:t>
            </a:r>
          </a:p>
          <a:p>
            <a:pPr algn="ctr">
              <a:lnSpc>
                <a:spcPts val="8399"/>
              </a:lnSpc>
            </a:pPr>
            <a:r>
              <a:rPr lang="en-US" b="true" sz="69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Schemi Tecnici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117120" y="593476"/>
            <a:ext cx="3893668" cy="2576900"/>
          </a:xfrm>
          <a:custGeom>
            <a:avLst/>
            <a:gdLst/>
            <a:ahLst/>
            <a:cxnLst/>
            <a:rect r="r" b="b" t="t" l="l"/>
            <a:pathLst>
              <a:path h="2576900" w="3893668">
                <a:moveTo>
                  <a:pt x="0" y="0"/>
                </a:moveTo>
                <a:lnTo>
                  <a:pt x="3893668" y="0"/>
                </a:lnTo>
                <a:lnTo>
                  <a:pt x="3893668" y="2576901"/>
                </a:lnTo>
                <a:lnTo>
                  <a:pt x="0" y="25769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578332"/>
            <a:ext cx="18288000" cy="708668"/>
            <a:chOff x="0" y="0"/>
            <a:chExt cx="4816593" cy="1866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86645"/>
            </a:xfrm>
            <a:custGeom>
              <a:avLst/>
              <a:gdLst/>
              <a:ahLst/>
              <a:cxnLst/>
              <a:rect r="r" b="b" t="t" l="l"/>
              <a:pathLst>
                <a:path h="18664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86645"/>
                  </a:lnTo>
                  <a:lnTo>
                    <a:pt x="0" y="186645"/>
                  </a:lnTo>
                  <a:close/>
                </a:path>
              </a:pathLst>
            </a:custGeom>
            <a:solidFill>
              <a:srgbClr val="779AD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234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230532" y="1558925"/>
            <a:ext cx="10774867" cy="7865149"/>
          </a:xfrm>
          <a:custGeom>
            <a:avLst/>
            <a:gdLst/>
            <a:ahLst/>
            <a:cxnLst/>
            <a:rect r="r" b="b" t="t" l="l"/>
            <a:pathLst>
              <a:path h="7865149" w="10774867">
                <a:moveTo>
                  <a:pt x="0" y="0"/>
                </a:moveTo>
                <a:lnTo>
                  <a:pt x="10774867" y="0"/>
                </a:lnTo>
                <a:lnTo>
                  <a:pt x="10774867" y="7865149"/>
                </a:lnTo>
                <a:lnTo>
                  <a:pt x="0" y="7865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40" r="0" b="-94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3703" y="136525"/>
            <a:ext cx="8115300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101C21"/>
                </a:solidFill>
                <a:latin typeface="Muli Bold"/>
                <a:ea typeface="Muli Bold"/>
                <a:cs typeface="Muli Bold"/>
                <a:sym typeface="Muli Bold"/>
              </a:rPr>
              <a:t>Schema </a:t>
            </a:r>
            <a:r>
              <a:rPr lang="en-US" sz="6999" b="true">
                <a:solidFill>
                  <a:srgbClr val="779ADE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Arduino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578332"/>
            <a:ext cx="18288000" cy="708668"/>
            <a:chOff x="0" y="0"/>
            <a:chExt cx="4816593" cy="1866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86645"/>
            </a:xfrm>
            <a:custGeom>
              <a:avLst/>
              <a:gdLst/>
              <a:ahLst/>
              <a:cxnLst/>
              <a:rect r="r" b="b" t="t" l="l"/>
              <a:pathLst>
                <a:path h="18664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86645"/>
                  </a:lnTo>
                  <a:lnTo>
                    <a:pt x="0" y="186645"/>
                  </a:lnTo>
                  <a:close/>
                </a:path>
              </a:pathLst>
            </a:custGeom>
            <a:solidFill>
              <a:srgbClr val="779AD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234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0311" y="7419081"/>
            <a:ext cx="3662268" cy="1994772"/>
          </a:xfrm>
          <a:custGeom>
            <a:avLst/>
            <a:gdLst/>
            <a:ahLst/>
            <a:cxnLst/>
            <a:rect r="r" b="b" t="t" l="l"/>
            <a:pathLst>
              <a:path h="1994772" w="3662268">
                <a:moveTo>
                  <a:pt x="0" y="0"/>
                </a:moveTo>
                <a:lnTo>
                  <a:pt x="3662267" y="0"/>
                </a:lnTo>
                <a:lnTo>
                  <a:pt x="3662267" y="1994772"/>
                </a:lnTo>
                <a:lnTo>
                  <a:pt x="0" y="1994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137" r="0" b="-3845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402078" y="7008538"/>
            <a:ext cx="5011443" cy="2249762"/>
          </a:xfrm>
          <a:custGeom>
            <a:avLst/>
            <a:gdLst/>
            <a:ahLst/>
            <a:cxnLst/>
            <a:rect r="r" b="b" t="t" l="l"/>
            <a:pathLst>
              <a:path h="2249762" w="5011443">
                <a:moveTo>
                  <a:pt x="0" y="0"/>
                </a:moveTo>
                <a:lnTo>
                  <a:pt x="5011443" y="0"/>
                </a:lnTo>
                <a:lnTo>
                  <a:pt x="5011443" y="2249762"/>
                </a:lnTo>
                <a:lnTo>
                  <a:pt x="0" y="22497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4508" r="0" b="-4824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91015" y="374650"/>
            <a:ext cx="8115300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779ADE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Componenti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257011"/>
            <a:ext cx="7147125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SENSORE AD ULTRASUONI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264069"/>
            <a:ext cx="6715009" cy="2744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Usato per il sistema di allarme: con serratura chiusa se il sensore rileva una distanza ampia, viene lanciato l’allarme</a:t>
            </a:r>
          </a:p>
          <a:p>
            <a:pPr algn="l">
              <a:lnSpc>
                <a:spcPts val="3360"/>
              </a:lnSpc>
            </a:pPr>
          </a:p>
          <a:p>
            <a:pPr algn="just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Usato per rilevamento apertura porta: se la serratura è sbloccata, misura la distanza per capire se la porta è stata effettivamente aperta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02078" y="2257011"/>
            <a:ext cx="4865489" cy="1455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b="true" sz="42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BUZZER ATTIVO (attuatore)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780323" y="4264069"/>
            <a:ext cx="6715009" cy="2325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Usato in apertura e chiusura serratura per segnalare acusticamente l’evento</a:t>
            </a:r>
          </a:p>
          <a:p>
            <a:pPr algn="l">
              <a:lnSpc>
                <a:spcPts val="3080"/>
              </a:lnSpc>
            </a:pPr>
          </a:p>
          <a:p>
            <a:pPr algn="l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Usato nel sistema di allarme per segnare sonoramente lo stesso, con emissioni intermittenti di suoni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578332"/>
            <a:ext cx="18288000" cy="708668"/>
            <a:chOff x="0" y="0"/>
            <a:chExt cx="4816593" cy="1866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86645"/>
            </a:xfrm>
            <a:custGeom>
              <a:avLst/>
              <a:gdLst/>
              <a:ahLst/>
              <a:cxnLst/>
              <a:rect r="r" b="b" t="t" l="l"/>
              <a:pathLst>
                <a:path h="18664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86645"/>
                  </a:lnTo>
                  <a:lnTo>
                    <a:pt x="0" y="186645"/>
                  </a:lnTo>
                  <a:close/>
                </a:path>
              </a:pathLst>
            </a:custGeom>
            <a:solidFill>
              <a:srgbClr val="779AD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234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2299481">
            <a:off x="2458067" y="7746794"/>
            <a:ext cx="1526385" cy="1526385"/>
          </a:xfrm>
          <a:custGeom>
            <a:avLst/>
            <a:gdLst/>
            <a:ahLst/>
            <a:cxnLst/>
            <a:rect r="r" b="b" t="t" l="l"/>
            <a:pathLst>
              <a:path h="1526385" w="1526385">
                <a:moveTo>
                  <a:pt x="0" y="0"/>
                </a:moveTo>
                <a:lnTo>
                  <a:pt x="1526384" y="0"/>
                </a:lnTo>
                <a:lnTo>
                  <a:pt x="1526384" y="1526385"/>
                </a:lnTo>
                <a:lnTo>
                  <a:pt x="0" y="1526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287936">
            <a:off x="8452449" y="7721073"/>
            <a:ext cx="1383103" cy="1383103"/>
          </a:xfrm>
          <a:custGeom>
            <a:avLst/>
            <a:gdLst/>
            <a:ahLst/>
            <a:cxnLst/>
            <a:rect r="r" b="b" t="t" l="l"/>
            <a:pathLst>
              <a:path h="1383103" w="1383103">
                <a:moveTo>
                  <a:pt x="0" y="0"/>
                </a:moveTo>
                <a:lnTo>
                  <a:pt x="1383102" y="0"/>
                </a:lnTo>
                <a:lnTo>
                  <a:pt x="1383102" y="1383103"/>
                </a:lnTo>
                <a:lnTo>
                  <a:pt x="0" y="13831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262466">
            <a:off x="14232023" y="7752719"/>
            <a:ext cx="1508817" cy="1513867"/>
          </a:xfrm>
          <a:custGeom>
            <a:avLst/>
            <a:gdLst/>
            <a:ahLst/>
            <a:cxnLst/>
            <a:rect r="r" b="b" t="t" l="l"/>
            <a:pathLst>
              <a:path h="1513867" w="1508817">
                <a:moveTo>
                  <a:pt x="0" y="0"/>
                </a:moveTo>
                <a:lnTo>
                  <a:pt x="1508817" y="0"/>
                </a:lnTo>
                <a:lnTo>
                  <a:pt x="1508817" y="1513867"/>
                </a:lnTo>
                <a:lnTo>
                  <a:pt x="0" y="15138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91015" y="374650"/>
            <a:ext cx="8115300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779ADE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Attuatori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3992" y="2099657"/>
            <a:ext cx="4865489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b="true" sz="42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Led Verde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3992" y="3410582"/>
            <a:ext cx="5042513" cy="4277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Usato per segnalare lo stato (</a:t>
            </a:r>
            <a:r>
              <a:rPr lang="en-US" sz="2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sbloccato</a:t>
            </a: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 della serratura.</a:t>
            </a:r>
          </a:p>
          <a:p>
            <a:pPr algn="l">
              <a:lnSpc>
                <a:spcPts val="3080"/>
              </a:lnSpc>
            </a:pP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(in ottica di simulazione sostituisce l’apertura della serratura per facilitarne la prototipazione; in produzione il segnale che accende lo stesso piloterebbe un relè).</a:t>
            </a:r>
          </a:p>
          <a:p>
            <a:pPr algn="l">
              <a:lnSpc>
                <a:spcPts val="3080"/>
              </a:lnSpc>
            </a:pP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*un possibile schema di produzione è presente nella prossima slide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551429" y="2099657"/>
            <a:ext cx="4865489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b="true" sz="42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Led Rosso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51429" y="3318548"/>
            <a:ext cx="5263704" cy="2325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Usato per segnalare lo stato (</a:t>
            </a:r>
            <a:r>
              <a:rPr lang="en-US" b="true" sz="22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bloccato</a:t>
            </a: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 della serratura.</a:t>
            </a:r>
          </a:p>
          <a:p>
            <a:pPr algn="l">
              <a:lnSpc>
                <a:spcPts val="3080"/>
              </a:lnSpc>
            </a:pPr>
          </a:p>
          <a:p>
            <a:pPr algn="l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Usato nel sistema di allarme, in modalità lampeggio intermittente, per segnale visivamente l’effrazione.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94704" y="2099657"/>
            <a:ext cx="4865489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b="true" sz="42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Led Blu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354579" y="3318548"/>
            <a:ext cx="5263704" cy="1153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Usato per segnalare lo stato della porta, se acceso segnala che la porta è nello stato “aperto”.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578332"/>
            <a:ext cx="18288000" cy="708668"/>
            <a:chOff x="0" y="0"/>
            <a:chExt cx="4816593" cy="1866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86645"/>
            </a:xfrm>
            <a:custGeom>
              <a:avLst/>
              <a:gdLst/>
              <a:ahLst/>
              <a:cxnLst/>
              <a:rect r="r" b="b" t="t" l="l"/>
              <a:pathLst>
                <a:path h="18664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86645"/>
                  </a:lnTo>
                  <a:lnTo>
                    <a:pt x="0" y="186645"/>
                  </a:lnTo>
                  <a:close/>
                </a:path>
              </a:pathLst>
            </a:custGeom>
            <a:solidFill>
              <a:srgbClr val="FBCA5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234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19073" y="1678007"/>
            <a:ext cx="8101136" cy="7543118"/>
          </a:xfrm>
          <a:custGeom>
            <a:avLst/>
            <a:gdLst/>
            <a:ahLst/>
            <a:cxnLst/>
            <a:rect r="r" b="b" t="t" l="l"/>
            <a:pathLst>
              <a:path h="7543118" w="8101136">
                <a:moveTo>
                  <a:pt x="0" y="0"/>
                </a:moveTo>
                <a:lnTo>
                  <a:pt x="8101136" y="0"/>
                </a:lnTo>
                <a:lnTo>
                  <a:pt x="8101136" y="7543118"/>
                </a:lnTo>
                <a:lnTo>
                  <a:pt x="0" y="75431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783" t="-5902" r="-13346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3703" y="136525"/>
            <a:ext cx="14527483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FBCA5D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Schema di Produzione Arduino*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02306" y="1808728"/>
            <a:ext cx="8065661" cy="2072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383536"/>
                </a:solidFill>
                <a:latin typeface="Open Sans"/>
                <a:ea typeface="Open Sans"/>
                <a:cs typeface="Open Sans"/>
                <a:sym typeface="Open Sans"/>
              </a:rPr>
              <a:t>Un possibile schema da adottare in produzione, dove il segnale che accende il led verde, ovvero sblocco della serratura, è il PIN IN del modulo relè che con il segnale HIGH andrebbe a chiudere il circuito del relè (NO e COM) andando poi ad alimentare la serratura e sbloccarla.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578332"/>
            <a:ext cx="18288000" cy="708668"/>
            <a:chOff x="0" y="0"/>
            <a:chExt cx="4816593" cy="1866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86645"/>
            </a:xfrm>
            <a:custGeom>
              <a:avLst/>
              <a:gdLst/>
              <a:ahLst/>
              <a:cxnLst/>
              <a:rect r="r" b="b" t="t" l="l"/>
              <a:pathLst>
                <a:path h="18664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86645"/>
                  </a:lnTo>
                  <a:lnTo>
                    <a:pt x="0" y="186645"/>
                  </a:lnTo>
                  <a:close/>
                </a:path>
              </a:pathLst>
            </a:custGeom>
            <a:solidFill>
              <a:srgbClr val="779AD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234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05090" y="2747593"/>
            <a:ext cx="16230600" cy="6621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Controllo prossimità</a:t>
            </a: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attraverso la distanza rilevata dal sensore ad ultrasuoni, stabilisce se la porta è aperta o meno.</a:t>
            </a:r>
          </a:p>
          <a:p>
            <a:pPr algn="just">
              <a:lnSpc>
                <a:spcPts val="3080"/>
              </a:lnSpc>
            </a:pPr>
          </a:p>
          <a:p>
            <a:pPr algn="just">
              <a:lnSpc>
                <a:spcPts val="3080"/>
              </a:lnSpc>
            </a:pPr>
            <a:r>
              <a:rPr lang="en-US" sz="2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Gestione allarme</a:t>
            </a: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verifica lo stato della serratura e della porta e lancia l’allarme se inconsistente.</a:t>
            </a:r>
          </a:p>
          <a:p>
            <a:pPr algn="just">
              <a:lnSpc>
                <a:spcPts val="3080"/>
              </a:lnSpc>
            </a:pPr>
          </a:p>
          <a:p>
            <a:pPr algn="just">
              <a:lnSpc>
                <a:spcPts val="3080"/>
              </a:lnSpc>
            </a:pPr>
            <a:r>
              <a:rPr lang="en-US" sz="2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Gestione comunicazione seriale</a:t>
            </a: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lettura e scrittura dei pacchetti sulla porta seriale verso il bridge.</a:t>
            </a:r>
          </a:p>
          <a:p>
            <a:pPr algn="just">
              <a:lnSpc>
                <a:spcPts val="3080"/>
              </a:lnSpc>
            </a:pPr>
          </a:p>
          <a:p>
            <a:pPr algn="just">
              <a:lnSpc>
                <a:spcPts val="3080"/>
              </a:lnSpc>
            </a:pPr>
          </a:p>
          <a:p>
            <a:pPr algn="just">
              <a:lnSpc>
                <a:spcPts val="3080"/>
              </a:lnSpc>
            </a:pPr>
          </a:p>
          <a:p>
            <a:pPr algn="just">
              <a:lnSpc>
                <a:spcPts val="3080"/>
              </a:lnSpc>
            </a:pPr>
          </a:p>
          <a:p>
            <a:pPr algn="just">
              <a:lnSpc>
                <a:spcPts val="3080"/>
              </a:lnSpc>
            </a:pPr>
          </a:p>
          <a:p>
            <a:pPr algn="just">
              <a:lnSpc>
                <a:spcPts val="3080"/>
              </a:lnSpc>
            </a:pPr>
          </a:p>
          <a:p>
            <a:pPr algn="just">
              <a:lnSpc>
                <a:spcPts val="3080"/>
              </a:lnSpc>
            </a:pPr>
          </a:p>
          <a:p>
            <a:pPr algn="just">
              <a:lnSpc>
                <a:spcPts val="3080"/>
              </a:lnSpc>
            </a:pPr>
            <a:r>
              <a:rPr lang="en-US" sz="2200" i="true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*pacchetti inviati da Arduino verso il bridge</a:t>
            </a:r>
          </a:p>
          <a:p>
            <a:pPr algn="just">
              <a:lnSpc>
                <a:spcPts val="3080"/>
              </a:lnSpc>
            </a:pPr>
          </a:p>
          <a:p>
            <a:pPr algn="just">
              <a:lnSpc>
                <a:spcPts val="3080"/>
              </a:lnSpc>
            </a:pPr>
            <a:r>
              <a:rPr lang="en-US" sz="2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Gestione remota della serratura</a:t>
            </a: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funzioni per l’apertura della serratura da remoto.</a:t>
            </a:r>
          </a:p>
          <a:p>
            <a:pPr algn="just">
              <a:lnSpc>
                <a:spcPts val="3080"/>
              </a:lnSpc>
            </a:pPr>
          </a:p>
          <a:p>
            <a:pPr algn="just">
              <a:lnSpc>
                <a:spcPts val="3080"/>
              </a:lnSpc>
            </a:pPr>
            <a:r>
              <a:rPr lang="en-US" sz="2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Controllo Heartbeat</a:t>
            </a: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controllo periodico (60s) dello stato “vivo” del sistema.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105090" y="5584425"/>
          <a:ext cx="15969681" cy="1762125"/>
        </p:xfrm>
        <a:graphic>
          <a:graphicData uri="http://schemas.openxmlformats.org/drawingml/2006/table">
            <a:tbl>
              <a:tblPr/>
              <a:tblGrid>
                <a:gridCol w="4876324"/>
                <a:gridCol w="7873203"/>
                <a:gridCol w="3220154"/>
              </a:tblGrid>
              <a:tr h="90540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START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48B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48B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48B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48B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9AD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MESSAGE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48B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48B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48B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48B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9AD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END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48B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48B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48B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48B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9ADE"/>
                    </a:solidFill>
                  </a:tcPr>
                </a:tc>
              </a:tr>
              <a:tr h="8567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0xFB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48B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48B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48B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48B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000 / 001 / EFF / D / NOLOCK/ HB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48B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48B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48B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48B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0xFA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48B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48B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48B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48B4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028700" y="138795"/>
            <a:ext cx="6793945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true">
                <a:solidFill>
                  <a:srgbClr val="101C2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Sketch </a:t>
            </a:r>
            <a:r>
              <a:rPr lang="en-US" sz="6999" b="true">
                <a:solidFill>
                  <a:srgbClr val="779AD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Arduino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05090" y="1663649"/>
            <a:ext cx="15816900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101C2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 funzionalità sono essenzialmente 5: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578332"/>
            <a:ext cx="18288000" cy="708668"/>
            <a:chOff x="0" y="0"/>
            <a:chExt cx="4816593" cy="1866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86645"/>
            </a:xfrm>
            <a:custGeom>
              <a:avLst/>
              <a:gdLst/>
              <a:ahLst/>
              <a:cxnLst/>
              <a:rect r="r" b="b" t="t" l="l"/>
              <a:pathLst>
                <a:path h="18664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86645"/>
                  </a:lnTo>
                  <a:lnTo>
                    <a:pt x="0" y="186645"/>
                  </a:lnTo>
                  <a:close/>
                </a:path>
              </a:pathLst>
            </a:custGeom>
            <a:solidFill>
              <a:srgbClr val="779AD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234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05090" y="117424"/>
            <a:ext cx="2862262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true">
                <a:solidFill>
                  <a:srgbClr val="779AD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Bridge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05090" y="1663649"/>
            <a:ext cx="15816900" cy="1455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101C2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E’ l’interfaccia di collegamento fra Arduino ed il </a:t>
            </a:r>
          </a:p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101C2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Cloud Firebase, gestisce: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616931"/>
            <a:ext cx="16230600" cy="5425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Comunicazione con Arduino:</a:t>
            </a: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apertura connessione seriale, meccanismi di controllo e riconnessione automatica in caso di interruzione; notifiche su inattività prolungata.</a:t>
            </a:r>
          </a:p>
          <a:p>
            <a:pPr algn="l">
              <a:lnSpc>
                <a:spcPts val="3360"/>
              </a:lnSpc>
            </a:pPr>
          </a:p>
          <a:p>
            <a:pPr algn="l">
              <a:lnSpc>
                <a:spcPts val="3360"/>
              </a:lnSpc>
            </a:pPr>
            <a:r>
              <a:rPr lang="en-US" sz="24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Sincronizzazione con il Cloud:</a:t>
            </a: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interfaccia verso il Firestone DB per il recupero degli stati;</a:t>
            </a:r>
          </a:p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sincronizzazione bi-direzionale fra Arduino e Cloud per garantirne coerenza.</a:t>
            </a:r>
          </a:p>
          <a:p>
            <a:pPr algn="l">
              <a:lnSpc>
                <a:spcPts val="3360"/>
              </a:lnSpc>
            </a:pPr>
          </a:p>
          <a:p>
            <a:pPr algn="l">
              <a:lnSpc>
                <a:spcPts val="3360"/>
              </a:lnSpc>
            </a:pPr>
            <a:r>
              <a:rPr lang="en-US" sz="24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Gestione dei Comandi Remoti:</a:t>
            </a: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invio di comandi ad Arduino (sblocco/blocco/allarme) provenienti dal cloud.</a:t>
            </a:r>
          </a:p>
          <a:p>
            <a:pPr algn="l">
              <a:lnSpc>
                <a:spcPts val="3360"/>
              </a:lnSpc>
            </a:pPr>
          </a:p>
          <a:p>
            <a:pPr algn="l">
              <a:lnSpc>
                <a:spcPts val="3360"/>
              </a:lnSpc>
            </a:pPr>
            <a:r>
              <a:rPr lang="en-US" sz="24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Monitoraggio e Notifiche in Tempo Reale</a:t>
            </a: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invio di notifiche push in App (via Firebase Messaging) in caso di eventi critici; registrazione log.</a:t>
            </a:r>
          </a:p>
          <a:p>
            <a:pPr algn="l">
              <a:lnSpc>
                <a:spcPts val="3360"/>
              </a:lnSpc>
            </a:pPr>
          </a:p>
          <a:p>
            <a:pPr algn="l">
              <a:lnSpc>
                <a:spcPts val="3360"/>
              </a:lnSpc>
            </a:pPr>
            <a:r>
              <a:rPr lang="en-US" sz="24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Gestione Multi-Dispositivo</a:t>
            </a: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supporto per gestire più dispositivi (serrature), con mappatura unica dei dispositivi tramite ID per un'integrazione scalabile.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578332"/>
            <a:ext cx="18288000" cy="708668"/>
            <a:chOff x="0" y="0"/>
            <a:chExt cx="4816593" cy="1866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86645"/>
            </a:xfrm>
            <a:custGeom>
              <a:avLst/>
              <a:gdLst/>
              <a:ahLst/>
              <a:cxnLst/>
              <a:rect r="r" b="b" t="t" l="l"/>
              <a:pathLst>
                <a:path h="18664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86645"/>
                  </a:lnTo>
                  <a:lnTo>
                    <a:pt x="0" y="186645"/>
                  </a:lnTo>
                  <a:close/>
                </a:path>
              </a:pathLst>
            </a:custGeom>
            <a:solidFill>
              <a:srgbClr val="779AD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234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2425145"/>
            <a:ext cx="11198274" cy="5812054"/>
          </a:xfrm>
          <a:custGeom>
            <a:avLst/>
            <a:gdLst/>
            <a:ahLst/>
            <a:cxnLst/>
            <a:rect r="r" b="b" t="t" l="l"/>
            <a:pathLst>
              <a:path h="5812054" w="11198274">
                <a:moveTo>
                  <a:pt x="0" y="0"/>
                </a:moveTo>
                <a:lnTo>
                  <a:pt x="11198274" y="0"/>
                </a:lnTo>
                <a:lnTo>
                  <a:pt x="11198274" y="5812055"/>
                </a:lnTo>
                <a:lnTo>
                  <a:pt x="0" y="58120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67" t="0" r="-74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65125"/>
            <a:ext cx="12137075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101C2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STRUTTURA </a:t>
            </a:r>
            <a:r>
              <a:rPr lang="en-US" sz="6999" b="true">
                <a:solidFill>
                  <a:srgbClr val="779AD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FIRESTORE DB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165775" y="2101613"/>
            <a:ext cx="486548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Aggiungi corpo del testo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865060" y="2130188"/>
            <a:ext cx="5166204" cy="5844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101C21"/>
                </a:solidFill>
                <a:latin typeface="Open Sans"/>
                <a:ea typeface="Open Sans"/>
                <a:cs typeface="Open Sans"/>
                <a:sym typeface="Open Sans"/>
              </a:rPr>
              <a:t>E’ il database in cloud utilizzato per la scrittura e lettura dei dati da parte del bridge (attraverso le librerie di Python per il Cloud Firebase) e da parte dell’app BARIS.</a:t>
            </a:r>
          </a:p>
          <a:p>
            <a:pPr algn="l">
              <a:lnSpc>
                <a:spcPts val="3360"/>
              </a:lnSpc>
            </a:pPr>
          </a:p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101C21"/>
                </a:solidFill>
                <a:latin typeface="Open Sans"/>
                <a:ea typeface="Open Sans"/>
                <a:cs typeface="Open Sans"/>
                <a:sym typeface="Open Sans"/>
              </a:rPr>
              <a:t>Presenta 2 documenti principali: 1 relativo ai singoli devices (serrature) ed 1 relativo agli utenti.</a:t>
            </a:r>
          </a:p>
          <a:p>
            <a:pPr algn="l">
              <a:lnSpc>
                <a:spcPts val="3360"/>
              </a:lnSpc>
            </a:pPr>
          </a:p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101C21"/>
                </a:solidFill>
                <a:latin typeface="Open Sans"/>
                <a:ea typeface="Open Sans"/>
                <a:cs typeface="Open Sans"/>
                <a:sym typeface="Open Sans"/>
              </a:rPr>
              <a:t>All’interno dei documenti ci sono sotto-raccolte, per memorizzare dati relativi alle prenotazioni ed ai logs degli eventi.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578332"/>
            <a:ext cx="18288000" cy="708668"/>
            <a:chOff x="0" y="0"/>
            <a:chExt cx="4816593" cy="1866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86645"/>
            </a:xfrm>
            <a:custGeom>
              <a:avLst/>
              <a:gdLst/>
              <a:ahLst/>
              <a:cxnLst/>
              <a:rect r="r" b="b" t="t" l="l"/>
              <a:pathLst>
                <a:path h="18664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86645"/>
                  </a:lnTo>
                  <a:lnTo>
                    <a:pt x="0" y="186645"/>
                  </a:lnTo>
                  <a:close/>
                </a:path>
              </a:pathLst>
            </a:custGeom>
            <a:solidFill>
              <a:srgbClr val="779AD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234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904966" y="9578332"/>
            <a:ext cx="708668" cy="708668"/>
            <a:chOff x="0" y="0"/>
            <a:chExt cx="944890" cy="944890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944890" cy="944890"/>
              <a:chOff x="0" y="0"/>
              <a:chExt cx="660400" cy="660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60400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-5400000">
              <a:off x="374624" y="388698"/>
              <a:ext cx="249109" cy="167493"/>
              <a:chOff x="0" y="0"/>
              <a:chExt cx="1930400" cy="129794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930400" cy="1297940"/>
              </a:xfrm>
              <a:custGeom>
                <a:avLst/>
                <a:gdLst/>
                <a:ahLst/>
                <a:cxnLst/>
                <a:rect r="r" b="b" t="t" l="l"/>
                <a:pathLst>
                  <a:path h="1297940" w="193040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1373" r="0" b="1373"/>
          <a:stretch>
            <a:fillRect/>
          </a:stretch>
        </p:blipFill>
        <p:spPr>
          <a:xfrm flipH="false" flipV="false" rot="0">
            <a:off x="12749435" y="1028700"/>
            <a:ext cx="3800707" cy="831674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28700" y="365125"/>
            <a:ext cx="12137075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101C2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APPLICAZIONE </a:t>
            </a:r>
            <a:r>
              <a:rPr lang="en-US" sz="6999" b="true">
                <a:solidFill>
                  <a:srgbClr val="779AD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BARIS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843344"/>
            <a:ext cx="3299222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Funzionalità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2878104"/>
            <a:ext cx="8857209" cy="6225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5" indent="-259082" lvl="1">
              <a:lnSpc>
                <a:spcPts val="45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Autenticazione e registrazione utenti, interfacce in base al ruolo (UTENTE / ADMIN)</a:t>
            </a:r>
          </a:p>
          <a:p>
            <a:pPr algn="l" marL="518165" indent="-259082" lvl="1">
              <a:lnSpc>
                <a:spcPts val="45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Sblocco serratura da remoto</a:t>
            </a:r>
          </a:p>
          <a:p>
            <a:pPr algn="l" marL="518165" indent="-259082" lvl="1">
              <a:lnSpc>
                <a:spcPts val="45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Gestione prenotazioni per specifico utente e dispositivo in fascia temporale (autorizzazione allo sblocco)</a:t>
            </a:r>
          </a:p>
          <a:p>
            <a:pPr algn="l" marL="518165" indent="-259082" lvl="1">
              <a:lnSpc>
                <a:spcPts val="45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Aggiunta nuovi utenti</a:t>
            </a:r>
          </a:p>
          <a:p>
            <a:pPr algn="l" marL="518165" indent="-259082" lvl="1">
              <a:lnSpc>
                <a:spcPts val="45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Visualizzazione logs eventi</a:t>
            </a:r>
          </a:p>
          <a:p>
            <a:pPr algn="l" marL="518165" indent="-259082" lvl="1">
              <a:lnSpc>
                <a:spcPts val="45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Notifiche real-time su particolari eventi</a:t>
            </a:r>
          </a:p>
          <a:p>
            <a:pPr algn="l" marL="518165" indent="-259082" lvl="1">
              <a:lnSpc>
                <a:spcPts val="45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Controllo real-time stato serratura</a:t>
            </a:r>
          </a:p>
          <a:p>
            <a:pPr algn="l" marL="518165" indent="-259082" lvl="1">
              <a:lnSpc>
                <a:spcPts val="45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Disattivazione Allarme da remoto</a:t>
            </a:r>
          </a:p>
          <a:p>
            <a:pPr algn="l" marL="518165" indent="-259082" lvl="1">
              <a:lnSpc>
                <a:spcPts val="45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Geolocalizzazione durante sblocco (GMaps API)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578332"/>
            <a:ext cx="18288000" cy="708668"/>
            <a:chOff x="0" y="0"/>
            <a:chExt cx="4816593" cy="1866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86645"/>
            </a:xfrm>
            <a:custGeom>
              <a:avLst/>
              <a:gdLst/>
              <a:ahLst/>
              <a:cxnLst/>
              <a:rect r="r" b="b" t="t" l="l"/>
              <a:pathLst>
                <a:path h="18664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86645"/>
                  </a:lnTo>
                  <a:lnTo>
                    <a:pt x="0" y="186645"/>
                  </a:lnTo>
                  <a:close/>
                </a:path>
              </a:pathLst>
            </a:custGeom>
            <a:solidFill>
              <a:srgbClr val="779AD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234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144000" y="4147993"/>
            <a:ext cx="8754216" cy="5241587"/>
          </a:xfrm>
          <a:custGeom>
            <a:avLst/>
            <a:gdLst/>
            <a:ahLst/>
            <a:cxnLst/>
            <a:rect r="r" b="b" t="t" l="l"/>
            <a:pathLst>
              <a:path h="5241587" w="8754216">
                <a:moveTo>
                  <a:pt x="0" y="0"/>
                </a:moveTo>
                <a:lnTo>
                  <a:pt x="8754216" y="0"/>
                </a:lnTo>
                <a:lnTo>
                  <a:pt x="8754216" y="5241587"/>
                </a:lnTo>
                <a:lnTo>
                  <a:pt x="0" y="5241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84102" y="361258"/>
            <a:ext cx="13438455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101C2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DASHBOARD </a:t>
            </a:r>
            <a:r>
              <a:rPr lang="en-US" sz="6999" b="true">
                <a:solidFill>
                  <a:srgbClr val="779AD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SCRAPING</a:t>
            </a:r>
            <a:r>
              <a:rPr lang="en-US" sz="6999" b="true">
                <a:solidFill>
                  <a:srgbClr val="101C2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</a:t>
            </a:r>
            <a:r>
              <a:rPr lang="en-US" sz="6999" b="true">
                <a:solidFill>
                  <a:srgbClr val="779AD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4102" y="1732455"/>
            <a:ext cx="17014114" cy="2225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0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Attraverso 2 notebook Jupyther, sono stati realizzati dei template per la visualizzazione delle principali insights ricavabili dallo scraping del DB Firestore:</a:t>
            </a:r>
          </a:p>
          <a:p>
            <a:pPr algn="l">
              <a:lnSpc>
                <a:spcPts val="4560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-Notebook che aggrega più dispositivi</a:t>
            </a:r>
          </a:p>
          <a:p>
            <a:pPr algn="l">
              <a:lnSpc>
                <a:spcPts val="4560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-Notebook con le medesime funzioni ma su singolo device.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4102" y="4709679"/>
            <a:ext cx="7784791" cy="3749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Alcuni insights: </a:t>
            </a: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analisi della stagionalità delle prenotazioni</a:t>
            </a: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conteggio eventi di allarmi</a:t>
            </a: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conteggio unlock serratura</a:t>
            </a: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analisi oraria apertura porte...</a:t>
            </a:r>
          </a:p>
          <a:p>
            <a:pPr algn="l">
              <a:lnSpc>
                <a:spcPts val="3360"/>
              </a:lnSpc>
            </a:pPr>
          </a:p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Dati a cui è stato applicato un algoritmo di Clustering ML (K-Means) per identificare ad esempio quali giorni potrebbero essere più pericolosi lato effrazioni.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EFF9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54378" y="236488"/>
            <a:ext cx="10403951" cy="9814023"/>
            <a:chOff x="0" y="0"/>
            <a:chExt cx="8323160" cy="78512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323160" cy="7851218"/>
            </a:xfrm>
            <a:custGeom>
              <a:avLst/>
              <a:gdLst/>
              <a:ahLst/>
              <a:cxnLst/>
              <a:rect r="r" b="b" t="t" l="l"/>
              <a:pathLst>
                <a:path h="7851218" w="8323160">
                  <a:moveTo>
                    <a:pt x="8198700" y="7851218"/>
                  </a:moveTo>
                  <a:lnTo>
                    <a:pt x="124460" y="7851218"/>
                  </a:lnTo>
                  <a:cubicBezTo>
                    <a:pt x="55880" y="7851218"/>
                    <a:pt x="0" y="7795338"/>
                    <a:pt x="0" y="77267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198700" y="0"/>
                  </a:lnTo>
                  <a:cubicBezTo>
                    <a:pt x="8267280" y="0"/>
                    <a:pt x="8323160" y="55880"/>
                    <a:pt x="8323160" y="124460"/>
                  </a:cubicBezTo>
                  <a:lnTo>
                    <a:pt x="8323160" y="7726759"/>
                  </a:lnTo>
                  <a:cubicBezTo>
                    <a:pt x="8323160" y="7795338"/>
                    <a:pt x="8267280" y="7851218"/>
                    <a:pt x="8198700" y="7851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4" id="4"/>
          <p:cNvSpPr/>
          <p:nvPr/>
        </p:nvSpPr>
        <p:spPr>
          <a:xfrm>
            <a:off x="8305508" y="3483496"/>
            <a:ext cx="9137721" cy="0"/>
          </a:xfrm>
          <a:prstGeom prst="line">
            <a:avLst/>
          </a:prstGeom>
          <a:ln cap="rnd" w="9525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8305508" y="5137954"/>
            <a:ext cx="9137721" cy="0"/>
          </a:xfrm>
          <a:prstGeom prst="line">
            <a:avLst/>
          </a:prstGeom>
          <a:ln cap="rnd" w="9525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8305508" y="6792412"/>
            <a:ext cx="9137721" cy="0"/>
          </a:xfrm>
          <a:prstGeom prst="line">
            <a:avLst/>
          </a:prstGeom>
          <a:ln cap="rnd" w="9525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8305508" y="1373519"/>
            <a:ext cx="8207785" cy="1498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9"/>
              </a:lnSpc>
            </a:pPr>
            <a:r>
              <a:rPr lang="en-US" sz="2871" b="true">
                <a:solidFill>
                  <a:srgbClr val="0E2C4B"/>
                </a:solidFill>
                <a:latin typeface="Muli Bold"/>
                <a:ea typeface="Muli Bold"/>
                <a:cs typeface="Muli Bold"/>
                <a:sym typeface="Muli Bold"/>
              </a:rPr>
              <a:t>1 Introduzione </a:t>
            </a:r>
          </a:p>
          <a:p>
            <a:pPr algn="l">
              <a:lnSpc>
                <a:spcPts val="4019"/>
              </a:lnSpc>
            </a:pPr>
          </a:p>
          <a:p>
            <a:pPr algn="l">
              <a:lnSpc>
                <a:spcPts val="4019"/>
              </a:lnSpc>
            </a:pPr>
            <a:r>
              <a:rPr lang="en-US" sz="2871" i="true">
                <a:solidFill>
                  <a:srgbClr val="0E2C4B"/>
                </a:solidFill>
                <a:latin typeface="Muli Italics"/>
                <a:ea typeface="Muli Italics"/>
                <a:cs typeface="Muli Italics"/>
                <a:sym typeface="Muli Italics"/>
              </a:rPr>
              <a:t>Il progetto, descrizione del problema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05508" y="4037627"/>
            <a:ext cx="8207785" cy="489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9"/>
              </a:lnSpc>
            </a:pPr>
            <a:r>
              <a:rPr lang="en-US" b="true" sz="2871">
                <a:solidFill>
                  <a:srgbClr val="0E2C4B"/>
                </a:solidFill>
                <a:latin typeface="Muli Bold"/>
                <a:ea typeface="Muli Bold"/>
                <a:cs typeface="Muli Bold"/>
                <a:sym typeface="Muli Bold"/>
              </a:rPr>
              <a:t>2 Tecnologie ed architettura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305508" y="5692085"/>
            <a:ext cx="8207785" cy="489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9"/>
              </a:lnSpc>
            </a:pPr>
            <a:r>
              <a:rPr lang="en-US" b="true" sz="2871">
                <a:solidFill>
                  <a:srgbClr val="0E2C4B"/>
                </a:solidFill>
                <a:latin typeface="Muli Bold"/>
                <a:ea typeface="Muli Bold"/>
                <a:cs typeface="Muli Bold"/>
                <a:sym typeface="Muli Bold"/>
              </a:rPr>
              <a:t>3 Realizzazione, schemi, protocolli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05508" y="7346543"/>
            <a:ext cx="9137721" cy="1498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9"/>
              </a:lnSpc>
            </a:pPr>
            <a:r>
              <a:rPr lang="en-US" sz="2871" b="true">
                <a:solidFill>
                  <a:srgbClr val="0E2C4B"/>
                </a:solidFill>
                <a:latin typeface="Muli Bold"/>
                <a:ea typeface="Muli Bold"/>
                <a:cs typeface="Muli Bold"/>
                <a:sym typeface="Muli Bold"/>
              </a:rPr>
              <a:t>4 Conclusione</a:t>
            </a:r>
          </a:p>
          <a:p>
            <a:pPr algn="l">
              <a:lnSpc>
                <a:spcPts val="4019"/>
              </a:lnSpc>
            </a:pPr>
          </a:p>
          <a:p>
            <a:pPr algn="l">
              <a:lnSpc>
                <a:spcPts val="4019"/>
              </a:lnSpc>
            </a:pPr>
            <a:r>
              <a:rPr lang="en-US" sz="2871" i="true">
                <a:solidFill>
                  <a:srgbClr val="0E2C4B"/>
                </a:solidFill>
                <a:latin typeface="Muli Italics"/>
                <a:ea typeface="Muli Italics"/>
                <a:cs typeface="Muli Italics"/>
                <a:sym typeface="Muli Italics"/>
              </a:rPr>
              <a:t>C</a:t>
            </a:r>
            <a:r>
              <a:rPr lang="en-US" sz="2871" i="true">
                <a:solidFill>
                  <a:srgbClr val="0E2C4B"/>
                </a:solidFill>
                <a:latin typeface="Muli Italics"/>
                <a:ea typeface="Muli Italics"/>
                <a:cs typeface="Muli Italics"/>
                <a:sym typeface="Muli Italics"/>
              </a:rPr>
              <a:t>ontesto applicativo presente e futuro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28700" y="1430669"/>
            <a:ext cx="5026934" cy="1792817"/>
            <a:chOff x="0" y="0"/>
            <a:chExt cx="6702579" cy="2390422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6702579" cy="2390422"/>
              <a:chOff x="0" y="0"/>
              <a:chExt cx="4021547" cy="143425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021548" cy="1434253"/>
              </a:xfrm>
              <a:custGeom>
                <a:avLst/>
                <a:gdLst/>
                <a:ahLst/>
                <a:cxnLst/>
                <a:rect r="r" b="b" t="t" l="l"/>
                <a:pathLst>
                  <a:path h="1434253" w="4021548">
                    <a:moveTo>
                      <a:pt x="3897087" y="1434253"/>
                    </a:moveTo>
                    <a:lnTo>
                      <a:pt x="124460" y="1434253"/>
                    </a:lnTo>
                    <a:cubicBezTo>
                      <a:pt x="55880" y="1434253"/>
                      <a:pt x="0" y="1378373"/>
                      <a:pt x="0" y="130979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897088" y="0"/>
                    </a:lnTo>
                    <a:cubicBezTo>
                      <a:pt x="3965668" y="0"/>
                      <a:pt x="4021548" y="55880"/>
                      <a:pt x="4021548" y="124460"/>
                    </a:cubicBezTo>
                    <a:lnTo>
                      <a:pt x="4021548" y="1309793"/>
                    </a:lnTo>
                    <a:cubicBezTo>
                      <a:pt x="4021548" y="1378373"/>
                      <a:pt x="3965668" y="1434253"/>
                      <a:pt x="3897088" y="1434253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693230" y="225778"/>
              <a:ext cx="5587728" cy="1854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19"/>
                </a:lnSpc>
              </a:pPr>
              <a:r>
                <a:rPr lang="en-US" b="true" sz="4599">
                  <a:solidFill>
                    <a:srgbClr val="FFFFFF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Argomenti di discussione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71016" y="7410359"/>
            <a:ext cx="3288284" cy="1141308"/>
          </a:xfrm>
          <a:custGeom>
            <a:avLst/>
            <a:gdLst/>
            <a:ahLst/>
            <a:cxnLst/>
            <a:rect r="r" b="b" t="t" l="l"/>
            <a:pathLst>
              <a:path h="1141308" w="3288284">
                <a:moveTo>
                  <a:pt x="0" y="0"/>
                </a:moveTo>
                <a:lnTo>
                  <a:pt x="3288284" y="0"/>
                </a:lnTo>
                <a:lnTo>
                  <a:pt x="3288284" y="1141308"/>
                </a:lnTo>
                <a:lnTo>
                  <a:pt x="0" y="1141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063954" y="2122975"/>
            <a:ext cx="12160093" cy="6041050"/>
            <a:chOff x="0" y="0"/>
            <a:chExt cx="9728074" cy="48328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728074" cy="4832840"/>
            </a:xfrm>
            <a:custGeom>
              <a:avLst/>
              <a:gdLst/>
              <a:ahLst/>
              <a:cxnLst/>
              <a:rect r="r" b="b" t="t" l="l"/>
              <a:pathLst>
                <a:path h="4832840" w="9728074">
                  <a:moveTo>
                    <a:pt x="9603614" y="4832840"/>
                  </a:moveTo>
                  <a:lnTo>
                    <a:pt x="124460" y="4832840"/>
                  </a:lnTo>
                  <a:cubicBezTo>
                    <a:pt x="55880" y="4832840"/>
                    <a:pt x="0" y="4776960"/>
                    <a:pt x="0" y="4708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603614" y="0"/>
                  </a:lnTo>
                  <a:cubicBezTo>
                    <a:pt x="9672194" y="0"/>
                    <a:pt x="9728074" y="55880"/>
                    <a:pt x="9728074" y="124460"/>
                  </a:cubicBezTo>
                  <a:lnTo>
                    <a:pt x="9728074" y="4708380"/>
                  </a:lnTo>
                  <a:cubicBezTo>
                    <a:pt x="9728074" y="4776960"/>
                    <a:pt x="9672194" y="4832840"/>
                    <a:pt x="9603614" y="4832840"/>
                  </a:cubicBezTo>
                  <a:close/>
                </a:path>
              </a:pathLst>
            </a:custGeom>
            <a:solidFill>
              <a:srgbClr val="893491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470041" y="2784527"/>
            <a:ext cx="2223383" cy="771699"/>
          </a:xfrm>
          <a:custGeom>
            <a:avLst/>
            <a:gdLst/>
            <a:ahLst/>
            <a:cxnLst/>
            <a:rect r="r" b="b" t="t" l="l"/>
            <a:pathLst>
              <a:path h="771699" w="2223383">
                <a:moveTo>
                  <a:pt x="0" y="0"/>
                </a:moveTo>
                <a:lnTo>
                  <a:pt x="2223383" y="0"/>
                </a:lnTo>
                <a:lnTo>
                  <a:pt x="2223383" y="771699"/>
                </a:lnTo>
                <a:lnTo>
                  <a:pt x="0" y="771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9578332"/>
            <a:ext cx="18288000" cy="708668"/>
            <a:chOff x="0" y="0"/>
            <a:chExt cx="4816593" cy="1866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186645"/>
            </a:xfrm>
            <a:custGeom>
              <a:avLst/>
              <a:gdLst/>
              <a:ahLst/>
              <a:cxnLst/>
              <a:rect r="r" b="b" t="t" l="l"/>
              <a:pathLst>
                <a:path h="18664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86645"/>
                  </a:lnTo>
                  <a:lnTo>
                    <a:pt x="0" y="186645"/>
                  </a:lnTo>
                  <a:close/>
                </a:path>
              </a:pathLst>
            </a:custGeom>
            <a:solidFill>
              <a:srgbClr val="89349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816593" cy="234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908869" y="4614862"/>
            <a:ext cx="8470263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b="true" sz="69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Conclusioni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971016" y="7020088"/>
            <a:ext cx="2675994" cy="1921850"/>
          </a:xfrm>
          <a:custGeom>
            <a:avLst/>
            <a:gdLst/>
            <a:ahLst/>
            <a:cxnLst/>
            <a:rect r="r" b="b" t="t" l="l"/>
            <a:pathLst>
              <a:path h="1921850" w="2675994">
                <a:moveTo>
                  <a:pt x="0" y="0"/>
                </a:moveTo>
                <a:lnTo>
                  <a:pt x="2675994" y="0"/>
                </a:lnTo>
                <a:lnTo>
                  <a:pt x="2675994" y="1921850"/>
                </a:lnTo>
                <a:lnTo>
                  <a:pt x="0" y="1921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990358" y="1028700"/>
            <a:ext cx="2147192" cy="2057400"/>
          </a:xfrm>
          <a:custGeom>
            <a:avLst/>
            <a:gdLst/>
            <a:ahLst/>
            <a:cxnLst/>
            <a:rect r="r" b="b" t="t" l="l"/>
            <a:pathLst>
              <a:path h="2057400" w="2147192">
                <a:moveTo>
                  <a:pt x="0" y="0"/>
                </a:moveTo>
                <a:lnTo>
                  <a:pt x="2147192" y="0"/>
                </a:lnTo>
                <a:lnTo>
                  <a:pt x="2147192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26417" y="1152641"/>
            <a:ext cx="7332883" cy="6848646"/>
            <a:chOff x="0" y="0"/>
            <a:chExt cx="6350000" cy="59306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5930669"/>
            </a:xfrm>
            <a:custGeom>
              <a:avLst/>
              <a:gdLst/>
              <a:ahLst/>
              <a:cxnLst/>
              <a:rect r="r" b="b" t="t" l="l"/>
              <a:pathLst>
                <a:path h="5930669" w="6350000">
                  <a:moveTo>
                    <a:pt x="3175000" y="0"/>
                  </a:moveTo>
                  <a:cubicBezTo>
                    <a:pt x="1421496" y="0"/>
                    <a:pt x="0" y="1327625"/>
                    <a:pt x="0" y="2965334"/>
                  </a:cubicBezTo>
                  <a:cubicBezTo>
                    <a:pt x="0" y="4603043"/>
                    <a:pt x="1421496" y="5930669"/>
                    <a:pt x="3175000" y="5930669"/>
                  </a:cubicBezTo>
                  <a:cubicBezTo>
                    <a:pt x="4928504" y="5930669"/>
                    <a:pt x="6350000" y="4603043"/>
                    <a:pt x="6350000" y="2965334"/>
                  </a:cubicBezTo>
                  <a:cubicBezTo>
                    <a:pt x="6350000" y="1327625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B474">
                <a:alpha val="29804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true" flipV="false" rot="0">
            <a:off x="9926417" y="7194163"/>
            <a:ext cx="6367586" cy="2064137"/>
          </a:xfrm>
          <a:custGeom>
            <a:avLst/>
            <a:gdLst/>
            <a:ahLst/>
            <a:cxnLst/>
            <a:rect r="r" b="b" t="t" l="l"/>
            <a:pathLst>
              <a:path h="2064137" w="6367586">
                <a:moveTo>
                  <a:pt x="6367586" y="0"/>
                </a:moveTo>
                <a:lnTo>
                  <a:pt x="0" y="0"/>
                </a:lnTo>
                <a:lnTo>
                  <a:pt x="0" y="2064137"/>
                </a:lnTo>
                <a:lnTo>
                  <a:pt x="6367586" y="2064137"/>
                </a:lnTo>
                <a:lnTo>
                  <a:pt x="6367586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 l="0" t="-3535" r="0" b="-353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475818" y="1570193"/>
            <a:ext cx="6234082" cy="6234082"/>
          </a:xfrm>
          <a:custGeom>
            <a:avLst/>
            <a:gdLst/>
            <a:ahLst/>
            <a:cxnLst/>
            <a:rect r="r" b="b" t="t" l="l"/>
            <a:pathLst>
              <a:path h="6234082" w="6234082">
                <a:moveTo>
                  <a:pt x="0" y="0"/>
                </a:moveTo>
                <a:lnTo>
                  <a:pt x="6234081" y="0"/>
                </a:lnTo>
                <a:lnTo>
                  <a:pt x="6234081" y="6234082"/>
                </a:lnTo>
                <a:lnTo>
                  <a:pt x="0" y="62340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403378"/>
            <a:ext cx="7277675" cy="1019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399"/>
              </a:lnSpc>
              <a:spcBef>
                <a:spcPct val="0"/>
              </a:spcBef>
            </a:pPr>
            <a:r>
              <a:rPr lang="en-US" b="true" sz="5999" strike="noStrike" u="none">
                <a:solidFill>
                  <a:srgbClr val="0E2C4B"/>
                </a:solidFill>
                <a:latin typeface="Muli Bold"/>
                <a:ea typeface="Muli Bold"/>
                <a:cs typeface="Muli Bold"/>
                <a:sym typeface="Muli Bold"/>
              </a:rPr>
              <a:t>Benefici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884518"/>
            <a:ext cx="7277675" cy="717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48B474"/>
                </a:solidFill>
                <a:latin typeface="Muli Bold"/>
                <a:ea typeface="Muli Bold"/>
                <a:cs typeface="Muli Bold"/>
                <a:sym typeface="Muli Bold"/>
              </a:rPr>
              <a:t>Automazione e Sicurezza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R</a:t>
            </a:r>
            <a:r>
              <a:rPr lang="en-US" sz="2100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iduce l’intervento umano nel processo di accoglienza ed aumenta la sicurezza grazie al monitoraggio real-time di effrazioni ed accessi; il sistema key-less non presenta rischi di duplicazione chiavi e di codici di accesso.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48B474"/>
                </a:solidFill>
                <a:latin typeface="Muli Bold"/>
                <a:ea typeface="Muli Bold"/>
                <a:cs typeface="Muli Bold"/>
                <a:sym typeface="Muli Bold"/>
              </a:rPr>
              <a:t>Esperienza Utente Facilitata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L’utente ha solo bisogno dell’app e non deve curarsi delle chiavi fisiche.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48B474"/>
                </a:solidFill>
                <a:latin typeface="Muli Bold"/>
                <a:ea typeface="Muli Bold"/>
                <a:cs typeface="Muli Bold"/>
                <a:sym typeface="Muli Bold"/>
              </a:rPr>
              <a:t>Scalabilità e Flessibilità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La soluzione è facilmente scalabile ed adattabile per piccole e grandi strutture.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48B474"/>
                </a:solidFill>
                <a:latin typeface="Muli Bold"/>
                <a:ea typeface="Muli Bold"/>
                <a:cs typeface="Muli Bold"/>
                <a:sym typeface="Muli Bold"/>
              </a:rPr>
              <a:t>Riduzione dei Costi Operativi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Elimina la necessità di chiavi fisiche ed il rischio di smarrimenti, riduce il costo del personale; i dati degli accessi possono aiutare nelle strategie di business.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0" y="9578332"/>
            <a:ext cx="18288000" cy="708668"/>
            <a:chOff x="0" y="0"/>
            <a:chExt cx="4816593" cy="1866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16592" cy="186645"/>
            </a:xfrm>
            <a:custGeom>
              <a:avLst/>
              <a:gdLst/>
              <a:ahLst/>
              <a:cxnLst/>
              <a:rect r="r" b="b" t="t" l="l"/>
              <a:pathLst>
                <a:path h="18664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86645"/>
                  </a:lnTo>
                  <a:lnTo>
                    <a:pt x="0" y="186645"/>
                  </a:lnTo>
                  <a:close/>
                </a:path>
              </a:pathLst>
            </a:custGeom>
            <a:solidFill>
              <a:srgbClr val="89349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4816593" cy="234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6098" y="1957331"/>
            <a:ext cx="8719068" cy="1173593"/>
            <a:chOff x="0" y="0"/>
            <a:chExt cx="6975254" cy="9388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75254" cy="938874"/>
            </a:xfrm>
            <a:custGeom>
              <a:avLst/>
              <a:gdLst/>
              <a:ahLst/>
              <a:cxnLst/>
              <a:rect r="r" b="b" t="t" l="l"/>
              <a:pathLst>
                <a:path h="938874" w="6975254">
                  <a:moveTo>
                    <a:pt x="6850793" y="938874"/>
                  </a:moveTo>
                  <a:lnTo>
                    <a:pt x="124460" y="938874"/>
                  </a:lnTo>
                  <a:cubicBezTo>
                    <a:pt x="55880" y="938874"/>
                    <a:pt x="0" y="882994"/>
                    <a:pt x="0" y="8144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850794" y="0"/>
                  </a:lnTo>
                  <a:cubicBezTo>
                    <a:pt x="6919374" y="0"/>
                    <a:pt x="6975254" y="55880"/>
                    <a:pt x="6975254" y="124460"/>
                  </a:cubicBezTo>
                  <a:lnTo>
                    <a:pt x="6975254" y="814414"/>
                  </a:lnTo>
                  <a:cubicBezTo>
                    <a:pt x="6975254" y="882994"/>
                    <a:pt x="6919374" y="938874"/>
                    <a:pt x="6850794" y="938874"/>
                  </a:cubicBezTo>
                  <a:close/>
                </a:path>
              </a:pathLst>
            </a:custGeom>
            <a:solidFill>
              <a:srgbClr val="893491">
                <a:alpha val="9804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776098" y="3416442"/>
            <a:ext cx="8719068" cy="1257074"/>
            <a:chOff x="0" y="0"/>
            <a:chExt cx="6975254" cy="10056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975254" cy="1005659"/>
            </a:xfrm>
            <a:custGeom>
              <a:avLst/>
              <a:gdLst/>
              <a:ahLst/>
              <a:cxnLst/>
              <a:rect r="r" b="b" t="t" l="l"/>
              <a:pathLst>
                <a:path h="1005659" w="6975254">
                  <a:moveTo>
                    <a:pt x="6850793" y="1005659"/>
                  </a:moveTo>
                  <a:lnTo>
                    <a:pt x="124460" y="1005659"/>
                  </a:lnTo>
                  <a:cubicBezTo>
                    <a:pt x="55880" y="1005659"/>
                    <a:pt x="0" y="949779"/>
                    <a:pt x="0" y="8811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850794" y="0"/>
                  </a:lnTo>
                  <a:cubicBezTo>
                    <a:pt x="6919374" y="0"/>
                    <a:pt x="6975254" y="55880"/>
                    <a:pt x="6975254" y="124460"/>
                  </a:cubicBezTo>
                  <a:lnTo>
                    <a:pt x="6975254" y="881199"/>
                  </a:lnTo>
                  <a:cubicBezTo>
                    <a:pt x="6975254" y="949779"/>
                    <a:pt x="6919374" y="1005659"/>
                    <a:pt x="6850794" y="1005659"/>
                  </a:cubicBezTo>
                  <a:close/>
                </a:path>
              </a:pathLst>
            </a:custGeom>
            <a:solidFill>
              <a:srgbClr val="893491">
                <a:alpha val="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776098" y="4992510"/>
            <a:ext cx="8719068" cy="1517698"/>
            <a:chOff x="0" y="0"/>
            <a:chExt cx="6975254" cy="121415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75254" cy="1214159"/>
            </a:xfrm>
            <a:custGeom>
              <a:avLst/>
              <a:gdLst/>
              <a:ahLst/>
              <a:cxnLst/>
              <a:rect r="r" b="b" t="t" l="l"/>
              <a:pathLst>
                <a:path h="1214159" w="6975254">
                  <a:moveTo>
                    <a:pt x="6850793" y="1214159"/>
                  </a:moveTo>
                  <a:lnTo>
                    <a:pt x="124460" y="1214159"/>
                  </a:lnTo>
                  <a:cubicBezTo>
                    <a:pt x="55880" y="1214159"/>
                    <a:pt x="0" y="1158279"/>
                    <a:pt x="0" y="10896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850794" y="0"/>
                  </a:lnTo>
                  <a:cubicBezTo>
                    <a:pt x="6919374" y="0"/>
                    <a:pt x="6975254" y="55880"/>
                    <a:pt x="6975254" y="124460"/>
                  </a:cubicBezTo>
                  <a:lnTo>
                    <a:pt x="6975254" y="1089699"/>
                  </a:lnTo>
                  <a:cubicBezTo>
                    <a:pt x="6975254" y="1158279"/>
                    <a:pt x="6919374" y="1214159"/>
                    <a:pt x="6850794" y="1214159"/>
                  </a:cubicBezTo>
                  <a:close/>
                </a:path>
              </a:pathLst>
            </a:custGeom>
            <a:solidFill>
              <a:srgbClr val="893491">
                <a:alpha val="9804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-5400000">
            <a:off x="17058351" y="8191565"/>
            <a:ext cx="202594" cy="136218"/>
            <a:chOff x="0" y="0"/>
            <a:chExt cx="1930400" cy="12979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30400" cy="1297940"/>
            </a:xfrm>
            <a:custGeom>
              <a:avLst/>
              <a:gdLst/>
              <a:ahLst/>
              <a:cxnLst/>
              <a:rect r="r" b="b" t="t" l="l"/>
              <a:pathLst>
                <a:path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0" y="9578332"/>
            <a:ext cx="18288000" cy="708668"/>
            <a:chOff x="0" y="0"/>
            <a:chExt cx="4816593" cy="18664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16592" cy="186645"/>
            </a:xfrm>
            <a:custGeom>
              <a:avLst/>
              <a:gdLst/>
              <a:ahLst/>
              <a:cxnLst/>
              <a:rect r="r" b="b" t="t" l="l"/>
              <a:pathLst>
                <a:path h="18664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86645"/>
                  </a:lnTo>
                  <a:lnTo>
                    <a:pt x="0" y="186645"/>
                  </a:lnTo>
                  <a:close/>
                </a:path>
              </a:pathLst>
            </a:custGeom>
            <a:solidFill>
              <a:srgbClr val="89349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4816593" cy="234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76098" y="6795959"/>
            <a:ext cx="8719068" cy="825500"/>
            <a:chOff x="0" y="0"/>
            <a:chExt cx="6975254" cy="660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975254" cy="660400"/>
            </a:xfrm>
            <a:custGeom>
              <a:avLst/>
              <a:gdLst/>
              <a:ahLst/>
              <a:cxnLst/>
              <a:rect r="r" b="b" t="t" l="l"/>
              <a:pathLst>
                <a:path h="660400" w="6975254">
                  <a:moveTo>
                    <a:pt x="685079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850794" y="0"/>
                  </a:lnTo>
                  <a:cubicBezTo>
                    <a:pt x="6919374" y="0"/>
                    <a:pt x="6975254" y="55880"/>
                    <a:pt x="6975254" y="124460"/>
                  </a:cubicBezTo>
                  <a:lnTo>
                    <a:pt x="6975254" y="535940"/>
                  </a:lnTo>
                  <a:cubicBezTo>
                    <a:pt x="6975254" y="604520"/>
                    <a:pt x="6919374" y="660400"/>
                    <a:pt x="6850794" y="660400"/>
                  </a:cubicBezTo>
                  <a:close/>
                </a:path>
              </a:pathLst>
            </a:custGeom>
            <a:solidFill>
              <a:srgbClr val="893491">
                <a:alpha val="9804"/>
              </a:srgbClr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776098" y="7923078"/>
            <a:ext cx="8719068" cy="1228807"/>
            <a:chOff x="0" y="0"/>
            <a:chExt cx="6975254" cy="98304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975254" cy="983046"/>
            </a:xfrm>
            <a:custGeom>
              <a:avLst/>
              <a:gdLst/>
              <a:ahLst/>
              <a:cxnLst/>
              <a:rect r="r" b="b" t="t" l="l"/>
              <a:pathLst>
                <a:path h="983046" w="6975254">
                  <a:moveTo>
                    <a:pt x="6850793" y="983046"/>
                  </a:moveTo>
                  <a:lnTo>
                    <a:pt x="124460" y="983046"/>
                  </a:lnTo>
                  <a:cubicBezTo>
                    <a:pt x="55880" y="983046"/>
                    <a:pt x="0" y="927166"/>
                    <a:pt x="0" y="85858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850794" y="0"/>
                  </a:lnTo>
                  <a:cubicBezTo>
                    <a:pt x="6919374" y="0"/>
                    <a:pt x="6975254" y="55880"/>
                    <a:pt x="6975254" y="124460"/>
                  </a:cubicBezTo>
                  <a:lnTo>
                    <a:pt x="6975254" y="858586"/>
                  </a:lnTo>
                  <a:cubicBezTo>
                    <a:pt x="6975254" y="927166"/>
                    <a:pt x="6919374" y="983046"/>
                    <a:pt x="6850794" y="983046"/>
                  </a:cubicBezTo>
                  <a:close/>
                </a:path>
              </a:pathLst>
            </a:custGeom>
            <a:solidFill>
              <a:srgbClr val="893491">
                <a:alpha val="9804"/>
              </a:srgbClr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1244080" y="1674699"/>
            <a:ext cx="6002997" cy="5606581"/>
            <a:chOff x="0" y="0"/>
            <a:chExt cx="6350000" cy="593066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5930669"/>
            </a:xfrm>
            <a:custGeom>
              <a:avLst/>
              <a:gdLst/>
              <a:ahLst/>
              <a:cxnLst/>
              <a:rect r="r" b="b" t="t" l="l"/>
              <a:pathLst>
                <a:path h="5930669" w="6350000">
                  <a:moveTo>
                    <a:pt x="3175000" y="0"/>
                  </a:moveTo>
                  <a:cubicBezTo>
                    <a:pt x="1421496" y="0"/>
                    <a:pt x="0" y="1327625"/>
                    <a:pt x="0" y="2965334"/>
                  </a:cubicBezTo>
                  <a:cubicBezTo>
                    <a:pt x="0" y="4603043"/>
                    <a:pt x="1421496" y="5930669"/>
                    <a:pt x="3175000" y="5930669"/>
                  </a:cubicBezTo>
                  <a:cubicBezTo>
                    <a:pt x="4928504" y="5930669"/>
                    <a:pt x="6350000" y="4603043"/>
                    <a:pt x="6350000" y="2965334"/>
                  </a:cubicBezTo>
                  <a:cubicBezTo>
                    <a:pt x="6350000" y="1327625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B474">
                <a:alpha val="29804"/>
              </a:srgbClr>
            </a:solidFill>
          </p:spPr>
        </p:sp>
      </p:grpSp>
      <p:sp>
        <p:nvSpPr>
          <p:cNvPr name="Freeform 19" id="19"/>
          <p:cNvSpPr/>
          <p:nvPr/>
        </p:nvSpPr>
        <p:spPr>
          <a:xfrm flipH="true" flipV="false" rot="0">
            <a:off x="11244080" y="6620535"/>
            <a:ext cx="5212766" cy="1689787"/>
          </a:xfrm>
          <a:custGeom>
            <a:avLst/>
            <a:gdLst/>
            <a:ahLst/>
            <a:cxnLst/>
            <a:rect r="r" b="b" t="t" l="l"/>
            <a:pathLst>
              <a:path h="1689787" w="5212766">
                <a:moveTo>
                  <a:pt x="5212766" y="0"/>
                </a:moveTo>
                <a:lnTo>
                  <a:pt x="0" y="0"/>
                </a:lnTo>
                <a:lnTo>
                  <a:pt x="0" y="1689787"/>
                </a:lnTo>
                <a:lnTo>
                  <a:pt x="5212766" y="1689787"/>
                </a:lnTo>
                <a:lnTo>
                  <a:pt x="5212766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 l="0" t="-3535" r="0" b="-3535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649412" y="2463788"/>
            <a:ext cx="7192334" cy="4027707"/>
          </a:xfrm>
          <a:custGeom>
            <a:avLst/>
            <a:gdLst/>
            <a:ahLst/>
            <a:cxnLst/>
            <a:rect r="r" b="b" t="t" l="l"/>
            <a:pathLst>
              <a:path h="4027707" w="7192334">
                <a:moveTo>
                  <a:pt x="0" y="0"/>
                </a:moveTo>
                <a:lnTo>
                  <a:pt x="7192334" y="0"/>
                </a:lnTo>
                <a:lnTo>
                  <a:pt x="7192334" y="4027707"/>
                </a:lnTo>
                <a:lnTo>
                  <a:pt x="0" y="4027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15647" y="528581"/>
            <a:ext cx="7219429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5999" b="true">
                <a:solidFill>
                  <a:srgbClr val="000000">
                    <a:alpha val="78824"/>
                  </a:srgbClr>
                </a:solidFill>
                <a:latin typeface="Muli Bold"/>
                <a:ea typeface="Muli Bold"/>
                <a:cs typeface="Muli Bold"/>
                <a:sym typeface="Muli Bold"/>
              </a:rPr>
              <a:t>Sviluppi futuri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59788" y="2084854"/>
            <a:ext cx="8435378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i="true">
                <a:solidFill>
                  <a:srgbClr val="0E2C4B"/>
                </a:solidFill>
                <a:latin typeface="Muli Italics"/>
                <a:ea typeface="Muli Italics"/>
                <a:cs typeface="Muli Italics"/>
                <a:sym typeface="Muli Italics"/>
              </a:rPr>
              <a:t>I</a:t>
            </a:r>
            <a:r>
              <a:rPr lang="en-US" sz="2400" i="true">
                <a:solidFill>
                  <a:srgbClr val="0E2C4B"/>
                </a:solidFill>
                <a:latin typeface="Muli Italics"/>
                <a:ea typeface="Muli Italics"/>
                <a:cs typeface="Muli Italics"/>
                <a:sym typeface="Muli Italics"/>
              </a:rPr>
              <a:t>ntegrazione con sistemi domotici (illuminazione, termostati..) per creare un’ecosistema esteso.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72783" y="5113062"/>
            <a:ext cx="8522383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i="true">
                <a:solidFill>
                  <a:srgbClr val="0E2C4B"/>
                </a:solidFill>
                <a:latin typeface="Muli Italics"/>
                <a:ea typeface="Muli Italics"/>
                <a:cs typeface="Muli Italics"/>
                <a:sym typeface="Muli Italics"/>
              </a:rPr>
              <a:t>Adesione ai nuovi assetti normativi, garantendo una procedura di KYC conforme (autenticazione SPID e/o uso di provider per conferma identità)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72783" y="3608733"/>
            <a:ext cx="8522383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i="true">
                <a:solidFill>
                  <a:srgbClr val="0E2C4B"/>
                </a:solidFill>
                <a:latin typeface="Muli Italics"/>
                <a:ea typeface="Muli Italics"/>
                <a:cs typeface="Muli Italics"/>
                <a:sym typeface="Muli Italics"/>
              </a:rPr>
              <a:t>Supporto per tecnologie biometriche, aumentando sicurezza ed usabilità.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15647" y="6953659"/>
            <a:ext cx="8479519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i="true">
                <a:solidFill>
                  <a:srgbClr val="0E2C4B"/>
                </a:solidFill>
                <a:latin typeface="Muli Italics"/>
                <a:ea typeface="Muli Italics"/>
                <a:cs typeface="Muli Italics"/>
                <a:sym typeface="Muli Italics"/>
              </a:rPr>
              <a:t>Implementazione di sistema di backup per accesso offline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72783" y="8075478"/>
            <a:ext cx="8479519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i="true">
                <a:solidFill>
                  <a:srgbClr val="0E2C4B"/>
                </a:solidFill>
                <a:latin typeface="Muli Italics"/>
                <a:ea typeface="Muli Italics"/>
                <a:cs typeface="Muli Italics"/>
                <a:sym typeface="Muli Italics"/>
              </a:rPr>
              <a:t>Integrazione con piattaforme di prenotazione per sincronizzare il sistema in modo automatico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6E7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38299" y="4211460"/>
            <a:ext cx="1882545" cy="1864081"/>
          </a:xfrm>
          <a:custGeom>
            <a:avLst/>
            <a:gdLst/>
            <a:ahLst/>
            <a:cxnLst/>
            <a:rect r="r" b="b" t="t" l="l"/>
            <a:pathLst>
              <a:path h="1864081" w="1882545">
                <a:moveTo>
                  <a:pt x="0" y="0"/>
                </a:moveTo>
                <a:lnTo>
                  <a:pt x="1882545" y="0"/>
                </a:lnTo>
                <a:lnTo>
                  <a:pt x="1882545" y="1864080"/>
                </a:lnTo>
                <a:lnTo>
                  <a:pt x="0" y="1864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071" t="-30855" r="-24829" b="-2154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47306" y="2891907"/>
            <a:ext cx="8894367" cy="471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4"/>
              </a:lnSpc>
            </a:pPr>
            <a:r>
              <a:rPr lang="en-US" sz="2824" i="true">
                <a:solidFill>
                  <a:srgbClr val="000000"/>
                </a:solidFill>
                <a:latin typeface="Muli Italics"/>
                <a:ea typeface="Muli Italics"/>
                <a:cs typeface="Muli Italics"/>
                <a:sym typeface="Muli Italics"/>
              </a:rPr>
              <a:t>Semplifica la gestione, valorizza l'ospitalità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683272" y="-2870666"/>
            <a:ext cx="15970048" cy="16028332"/>
          </a:xfrm>
          <a:custGeom>
            <a:avLst/>
            <a:gdLst/>
            <a:ahLst/>
            <a:cxnLst/>
            <a:rect r="r" b="b" t="t" l="l"/>
            <a:pathLst>
              <a:path h="16028332" w="15970048">
                <a:moveTo>
                  <a:pt x="0" y="0"/>
                </a:moveTo>
                <a:lnTo>
                  <a:pt x="15970047" y="0"/>
                </a:lnTo>
                <a:lnTo>
                  <a:pt x="15970047" y="16028332"/>
                </a:lnTo>
                <a:lnTo>
                  <a:pt x="0" y="16028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H="true">
            <a:off x="870115" y="8174536"/>
            <a:ext cx="9071559" cy="0"/>
          </a:xfrm>
          <a:prstGeom prst="line">
            <a:avLst/>
          </a:prstGeom>
          <a:ln cap="flat" w="19050">
            <a:solidFill>
              <a:srgbClr val="48B47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790287" y="9258300"/>
            <a:ext cx="2195128" cy="535716"/>
          </a:xfrm>
          <a:custGeom>
            <a:avLst/>
            <a:gdLst/>
            <a:ahLst/>
            <a:cxnLst/>
            <a:rect r="r" b="b" t="t" l="l"/>
            <a:pathLst>
              <a:path h="535716" w="2195128">
                <a:moveTo>
                  <a:pt x="0" y="0"/>
                </a:moveTo>
                <a:lnTo>
                  <a:pt x="2195128" y="0"/>
                </a:lnTo>
                <a:lnTo>
                  <a:pt x="2195128" y="535716"/>
                </a:lnTo>
                <a:lnTo>
                  <a:pt x="0" y="5357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7126" y="8517407"/>
            <a:ext cx="2702710" cy="391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Baris IoT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49836" y="8517407"/>
            <a:ext cx="3881493" cy="391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www.baris.com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91266" y="8517407"/>
            <a:ext cx="4059491" cy="391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hello@baris.com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01765" y="694298"/>
            <a:ext cx="11399213" cy="142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Grazie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0115" y="9308988"/>
            <a:ext cx="5227522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i="true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https://github.com/VTvito/BARIS-IoT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85915" y="730664"/>
            <a:ext cx="4195191" cy="3918155"/>
            <a:chOff x="0" y="0"/>
            <a:chExt cx="6350000" cy="59306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5930669"/>
            </a:xfrm>
            <a:custGeom>
              <a:avLst/>
              <a:gdLst/>
              <a:ahLst/>
              <a:cxnLst/>
              <a:rect r="r" b="b" t="t" l="l"/>
              <a:pathLst>
                <a:path h="5930669" w="6350000">
                  <a:moveTo>
                    <a:pt x="3175000" y="0"/>
                  </a:moveTo>
                  <a:cubicBezTo>
                    <a:pt x="1421496" y="0"/>
                    <a:pt x="0" y="1327625"/>
                    <a:pt x="0" y="2965334"/>
                  </a:cubicBezTo>
                  <a:cubicBezTo>
                    <a:pt x="0" y="4603043"/>
                    <a:pt x="1421496" y="5930669"/>
                    <a:pt x="3175000" y="5930669"/>
                  </a:cubicBezTo>
                  <a:cubicBezTo>
                    <a:pt x="4928504" y="5930669"/>
                    <a:pt x="6350000" y="4603043"/>
                    <a:pt x="6350000" y="2965334"/>
                  </a:cubicBezTo>
                  <a:cubicBezTo>
                    <a:pt x="6350000" y="1327625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6EBE7"/>
            </a:solidFill>
          </p:spPr>
        </p:sp>
      </p:grpSp>
      <p:sp>
        <p:nvSpPr>
          <p:cNvPr name="Freeform 4" id="4"/>
          <p:cNvSpPr/>
          <p:nvPr/>
        </p:nvSpPr>
        <p:spPr>
          <a:xfrm flipH="true" flipV="false" rot="0">
            <a:off x="2028967" y="6201069"/>
            <a:ext cx="4249355" cy="1377484"/>
          </a:xfrm>
          <a:custGeom>
            <a:avLst/>
            <a:gdLst/>
            <a:ahLst/>
            <a:cxnLst/>
            <a:rect r="r" b="b" t="t" l="l"/>
            <a:pathLst>
              <a:path h="1377484" w="4249355">
                <a:moveTo>
                  <a:pt x="4249354" y="0"/>
                </a:moveTo>
                <a:lnTo>
                  <a:pt x="0" y="0"/>
                </a:lnTo>
                <a:lnTo>
                  <a:pt x="0" y="1377484"/>
                </a:lnTo>
                <a:lnTo>
                  <a:pt x="4249354" y="1377484"/>
                </a:lnTo>
                <a:lnTo>
                  <a:pt x="4249354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 l="0" t="-3535" r="0" b="-353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36034" y="878816"/>
            <a:ext cx="5583380" cy="3162462"/>
          </a:xfrm>
          <a:custGeom>
            <a:avLst/>
            <a:gdLst/>
            <a:ahLst/>
            <a:cxnLst/>
            <a:rect r="r" b="b" t="t" l="l"/>
            <a:pathLst>
              <a:path h="3162462" w="5583380">
                <a:moveTo>
                  <a:pt x="0" y="0"/>
                </a:moveTo>
                <a:lnTo>
                  <a:pt x="5583380" y="0"/>
                </a:lnTo>
                <a:lnTo>
                  <a:pt x="5583380" y="3162461"/>
                </a:lnTo>
                <a:lnTo>
                  <a:pt x="0" y="31624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853321" y="5716409"/>
            <a:ext cx="4069183" cy="3800469"/>
            <a:chOff x="0" y="0"/>
            <a:chExt cx="6350000" cy="59306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5930669"/>
            </a:xfrm>
            <a:custGeom>
              <a:avLst/>
              <a:gdLst/>
              <a:ahLst/>
              <a:cxnLst/>
              <a:rect r="r" b="b" t="t" l="l"/>
              <a:pathLst>
                <a:path h="5930669" w="6350000">
                  <a:moveTo>
                    <a:pt x="3175000" y="0"/>
                  </a:moveTo>
                  <a:cubicBezTo>
                    <a:pt x="1421496" y="0"/>
                    <a:pt x="0" y="1327625"/>
                    <a:pt x="0" y="2965334"/>
                  </a:cubicBezTo>
                  <a:cubicBezTo>
                    <a:pt x="0" y="4603043"/>
                    <a:pt x="1421496" y="5930669"/>
                    <a:pt x="3175000" y="5930669"/>
                  </a:cubicBezTo>
                  <a:cubicBezTo>
                    <a:pt x="4928504" y="5930669"/>
                    <a:pt x="6350000" y="4603043"/>
                    <a:pt x="6350000" y="2965334"/>
                  </a:cubicBezTo>
                  <a:cubicBezTo>
                    <a:pt x="6350000" y="1327625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79ADE"/>
            </a:solidFill>
          </p:spPr>
        </p:sp>
      </p:grpSp>
      <p:sp>
        <p:nvSpPr>
          <p:cNvPr name="Freeform 8" id="8"/>
          <p:cNvSpPr/>
          <p:nvPr/>
        </p:nvSpPr>
        <p:spPr>
          <a:xfrm flipH="true" flipV="false" rot="0">
            <a:off x="2028967" y="8521641"/>
            <a:ext cx="4249355" cy="1377484"/>
          </a:xfrm>
          <a:custGeom>
            <a:avLst/>
            <a:gdLst/>
            <a:ahLst/>
            <a:cxnLst/>
            <a:rect r="r" b="b" t="t" l="l"/>
            <a:pathLst>
              <a:path h="1377484" w="4249355">
                <a:moveTo>
                  <a:pt x="4249354" y="0"/>
                </a:moveTo>
                <a:lnTo>
                  <a:pt x="0" y="0"/>
                </a:lnTo>
                <a:lnTo>
                  <a:pt x="0" y="1377484"/>
                </a:lnTo>
                <a:lnTo>
                  <a:pt x="4249354" y="1377484"/>
                </a:lnTo>
                <a:lnTo>
                  <a:pt x="4249354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 l="0" t="-3535" r="0" b="-353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028967" y="5838736"/>
            <a:ext cx="5709088" cy="3555814"/>
          </a:xfrm>
          <a:custGeom>
            <a:avLst/>
            <a:gdLst/>
            <a:ahLst/>
            <a:cxnLst/>
            <a:rect r="r" b="b" t="t" l="l"/>
            <a:pathLst>
              <a:path h="3555814" w="5709088">
                <a:moveTo>
                  <a:pt x="0" y="0"/>
                </a:moveTo>
                <a:lnTo>
                  <a:pt x="5709088" y="0"/>
                </a:lnTo>
                <a:lnTo>
                  <a:pt x="5709088" y="3555814"/>
                </a:lnTo>
                <a:lnTo>
                  <a:pt x="0" y="35558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805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676066" y="203905"/>
            <a:ext cx="7277675" cy="9879189"/>
            <a:chOff x="0" y="0"/>
            <a:chExt cx="9703567" cy="13172252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381000"/>
              <a:ext cx="9703567" cy="1930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59"/>
                </a:lnSpc>
              </a:pPr>
              <a:r>
                <a:rPr lang="en-US" sz="4799" b="true">
                  <a:solidFill>
                    <a:srgbClr val="FF5757"/>
                  </a:solidFill>
                  <a:latin typeface="Muli Ultra-Bold"/>
                  <a:ea typeface="Muli Ultra-Bold"/>
                  <a:cs typeface="Muli Ultra-Bold"/>
                  <a:sym typeface="Muli Ultra-Bold"/>
                </a:rPr>
                <a:t>L’idea della serratura IoT per BnB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3729097"/>
              <a:ext cx="8956646" cy="9377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0E2C4B"/>
                  </a:solidFill>
                  <a:latin typeface="Muli"/>
                  <a:ea typeface="Muli"/>
                  <a:cs typeface="Muli"/>
                  <a:sym typeface="Muli"/>
                </a:rPr>
                <a:t>L’idea nasce dall'esigenza crescente di automazione e sicurezza per gli accessi ai BnB, un settore in forte espansione in paesi come l’Italia</a:t>
              </a:r>
            </a:p>
            <a:p>
              <a:pPr algn="l">
                <a:lnSpc>
                  <a:spcPts val="2940"/>
                </a:lnSpc>
              </a:pPr>
            </a:p>
            <a:p>
              <a:pPr algn="l"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0E2C4B"/>
                  </a:solidFill>
                  <a:latin typeface="Muli"/>
                  <a:ea typeface="Muli"/>
                  <a:cs typeface="Muli"/>
                  <a:sym typeface="Muli"/>
                </a:rPr>
                <a:t>Mercato c</a:t>
              </a:r>
              <a:r>
                <a:rPr lang="en-US" sz="2100">
                  <a:solidFill>
                    <a:srgbClr val="0E2C4B"/>
                  </a:solidFill>
                  <a:latin typeface="Muli"/>
                  <a:ea typeface="Muli"/>
                  <a:cs typeface="Muli"/>
                  <a:sym typeface="Muli"/>
                </a:rPr>
                <a:t>aratterizzato per lo più da brevi soggiorni, spesso completamente intermediati attraverso piattaforme web e senza contatto umano.</a:t>
              </a:r>
            </a:p>
            <a:p>
              <a:pPr algn="l">
                <a:lnSpc>
                  <a:spcPts val="2940"/>
                </a:lnSpc>
              </a:pPr>
            </a:p>
            <a:p>
              <a:pPr algn="l"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0E2C4B"/>
                  </a:solidFill>
                  <a:latin typeface="Muli"/>
                  <a:ea typeface="Muli"/>
                  <a:cs typeface="Muli"/>
                  <a:sym typeface="Muli"/>
                </a:rPr>
                <a:t>Solo in Italia risultano 608mila alloggi offerti online  </a:t>
              </a:r>
              <a:r>
                <a:rPr lang="en-US" sz="2100" i="true" u="sng">
                  <a:solidFill>
                    <a:srgbClr val="0E2C4B"/>
                  </a:solidFill>
                  <a:latin typeface="Muli Italics"/>
                  <a:ea typeface="Muli Italics"/>
                  <a:cs typeface="Muli Italics"/>
                  <a:sym typeface="Muli Italics"/>
                </a:rPr>
                <a:t>[Il Sole24ore, 09/06/24: Airbnb, nel 2023 boom di transazioni: 7,5 miliardi in Italia]</a:t>
              </a:r>
            </a:p>
            <a:p>
              <a:pPr algn="l">
                <a:lnSpc>
                  <a:spcPts val="2940"/>
                </a:lnSpc>
              </a:pPr>
            </a:p>
            <a:p>
              <a:pPr algn="l">
                <a:lnSpc>
                  <a:spcPts val="2940"/>
                </a:lnSpc>
              </a:pPr>
            </a:p>
            <a:p>
              <a:pPr algn="l">
                <a:lnSpc>
                  <a:spcPts val="2940"/>
                </a:lnSpc>
              </a:pPr>
            </a:p>
            <a:p>
              <a:pPr algn="l">
                <a:lnSpc>
                  <a:spcPts val="2940"/>
                </a:lnSpc>
              </a:pPr>
            </a:p>
            <a:p>
              <a:pPr algn="l">
                <a:lnSpc>
                  <a:spcPts val="2940"/>
                </a:lnSpc>
              </a:pPr>
            </a:p>
            <a:p>
              <a:pPr algn="l">
                <a:lnSpc>
                  <a:spcPts val="2940"/>
                </a:lnSpc>
              </a:pPr>
            </a:p>
            <a:p>
              <a:pPr algn="l">
                <a:lnSpc>
                  <a:spcPts val="294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true" flipV="false" rot="0">
            <a:off x="2160710" y="3571806"/>
            <a:ext cx="4249355" cy="1377484"/>
          </a:xfrm>
          <a:custGeom>
            <a:avLst/>
            <a:gdLst/>
            <a:ahLst/>
            <a:cxnLst/>
            <a:rect r="r" b="b" t="t" l="l"/>
            <a:pathLst>
              <a:path h="1377484" w="4249355">
                <a:moveTo>
                  <a:pt x="4249355" y="0"/>
                </a:moveTo>
                <a:lnTo>
                  <a:pt x="0" y="0"/>
                </a:lnTo>
                <a:lnTo>
                  <a:pt x="0" y="1377484"/>
                </a:lnTo>
                <a:lnTo>
                  <a:pt x="4249355" y="1377484"/>
                </a:lnTo>
                <a:lnTo>
                  <a:pt x="4249355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 l="0" t="-3535" r="0" b="-3535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EFF9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0016" y="4009461"/>
            <a:ext cx="5501136" cy="2877346"/>
            <a:chOff x="0" y="0"/>
            <a:chExt cx="4400909" cy="23018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0909" cy="2301877"/>
            </a:xfrm>
            <a:custGeom>
              <a:avLst/>
              <a:gdLst/>
              <a:ahLst/>
              <a:cxnLst/>
              <a:rect r="r" b="b" t="t" l="l"/>
              <a:pathLst>
                <a:path h="2301877" w="4400909">
                  <a:moveTo>
                    <a:pt x="4276449" y="2301877"/>
                  </a:moveTo>
                  <a:lnTo>
                    <a:pt x="124460" y="2301877"/>
                  </a:lnTo>
                  <a:cubicBezTo>
                    <a:pt x="55880" y="2301877"/>
                    <a:pt x="0" y="2245997"/>
                    <a:pt x="0" y="217741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76449" y="0"/>
                  </a:lnTo>
                  <a:cubicBezTo>
                    <a:pt x="4345029" y="0"/>
                    <a:pt x="4400909" y="55880"/>
                    <a:pt x="4400909" y="124460"/>
                  </a:cubicBezTo>
                  <a:lnTo>
                    <a:pt x="4400909" y="2177417"/>
                  </a:lnTo>
                  <a:cubicBezTo>
                    <a:pt x="4400909" y="2245997"/>
                    <a:pt x="4345029" y="2301877"/>
                    <a:pt x="4276449" y="230187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277235" y="4009461"/>
            <a:ext cx="5501136" cy="2877346"/>
            <a:chOff x="0" y="0"/>
            <a:chExt cx="4400909" cy="230187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00909" cy="2301877"/>
            </a:xfrm>
            <a:custGeom>
              <a:avLst/>
              <a:gdLst/>
              <a:ahLst/>
              <a:cxnLst/>
              <a:rect r="r" b="b" t="t" l="l"/>
              <a:pathLst>
                <a:path h="2301877" w="4400909">
                  <a:moveTo>
                    <a:pt x="4276449" y="2301877"/>
                  </a:moveTo>
                  <a:lnTo>
                    <a:pt x="124460" y="2301877"/>
                  </a:lnTo>
                  <a:cubicBezTo>
                    <a:pt x="55880" y="2301877"/>
                    <a:pt x="0" y="2245997"/>
                    <a:pt x="0" y="217741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76449" y="0"/>
                  </a:lnTo>
                  <a:cubicBezTo>
                    <a:pt x="4345029" y="0"/>
                    <a:pt x="4400909" y="55880"/>
                    <a:pt x="4400909" y="124460"/>
                  </a:cubicBezTo>
                  <a:lnTo>
                    <a:pt x="4400909" y="2177417"/>
                  </a:lnTo>
                  <a:cubicBezTo>
                    <a:pt x="4400909" y="2245997"/>
                    <a:pt x="4345029" y="2301877"/>
                    <a:pt x="4276449" y="230187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254454" y="4009461"/>
            <a:ext cx="5618434" cy="2877346"/>
            <a:chOff x="0" y="0"/>
            <a:chExt cx="4494747" cy="23018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94748" cy="2301877"/>
            </a:xfrm>
            <a:custGeom>
              <a:avLst/>
              <a:gdLst/>
              <a:ahLst/>
              <a:cxnLst/>
              <a:rect r="r" b="b" t="t" l="l"/>
              <a:pathLst>
                <a:path h="2301877" w="4494748">
                  <a:moveTo>
                    <a:pt x="4370288" y="2301877"/>
                  </a:moveTo>
                  <a:lnTo>
                    <a:pt x="124460" y="2301877"/>
                  </a:lnTo>
                  <a:cubicBezTo>
                    <a:pt x="55880" y="2301877"/>
                    <a:pt x="0" y="2245997"/>
                    <a:pt x="0" y="217741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70288" y="0"/>
                  </a:lnTo>
                  <a:cubicBezTo>
                    <a:pt x="4438867" y="0"/>
                    <a:pt x="4494748" y="55880"/>
                    <a:pt x="4494748" y="124460"/>
                  </a:cubicBezTo>
                  <a:lnTo>
                    <a:pt x="4494748" y="2177417"/>
                  </a:lnTo>
                  <a:cubicBezTo>
                    <a:pt x="4494748" y="2245997"/>
                    <a:pt x="4438867" y="2301877"/>
                    <a:pt x="4370288" y="230187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1038225"/>
            <a:ext cx="12920711" cy="210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 b="true">
                <a:solidFill>
                  <a:srgbClr val="FF5757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S</a:t>
            </a:r>
            <a:r>
              <a:rPr lang="en-US" sz="6999" b="true">
                <a:solidFill>
                  <a:srgbClr val="FF5757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fide per i proprietari di BnB</a:t>
            </a:r>
          </a:p>
          <a:p>
            <a:pPr algn="l">
              <a:lnSpc>
                <a:spcPts val="84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664358" y="4901287"/>
            <a:ext cx="4772452" cy="1254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Acc</a:t>
            </a:r>
            <a:r>
              <a:rPr lang="en-US" sz="2400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esso manuale ai locali, spesso poco pratico e inefficiente.</a:t>
            </a:r>
          </a:p>
          <a:p>
            <a:pPr algn="l">
              <a:lnSpc>
                <a:spcPts val="336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2897541" y="4901287"/>
            <a:ext cx="4772452" cy="1254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Difficoltà n</a:t>
            </a:r>
            <a:r>
              <a:rPr lang="en-US" sz="2400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ella gestione a distanza.</a:t>
            </a:r>
          </a:p>
          <a:p>
            <a:pPr algn="l">
              <a:lnSpc>
                <a:spcPts val="336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6641577" y="4901287"/>
            <a:ext cx="4772452" cy="831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Mancanza di tracciamento e sicurezza.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836863"/>
            <a:ext cx="7332883" cy="6848646"/>
            <a:chOff x="0" y="0"/>
            <a:chExt cx="6350000" cy="59306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5930669"/>
            </a:xfrm>
            <a:custGeom>
              <a:avLst/>
              <a:gdLst/>
              <a:ahLst/>
              <a:cxnLst/>
              <a:rect r="r" b="b" t="t" l="l"/>
              <a:pathLst>
                <a:path h="5930669" w="6350000">
                  <a:moveTo>
                    <a:pt x="3175000" y="0"/>
                  </a:moveTo>
                  <a:cubicBezTo>
                    <a:pt x="1421496" y="0"/>
                    <a:pt x="0" y="1327625"/>
                    <a:pt x="0" y="2965334"/>
                  </a:cubicBezTo>
                  <a:cubicBezTo>
                    <a:pt x="0" y="4603043"/>
                    <a:pt x="1421496" y="5930669"/>
                    <a:pt x="3175000" y="5930669"/>
                  </a:cubicBezTo>
                  <a:cubicBezTo>
                    <a:pt x="4928504" y="5930669"/>
                    <a:pt x="6350000" y="4603043"/>
                    <a:pt x="6350000" y="2965334"/>
                  </a:cubicBezTo>
                  <a:cubicBezTo>
                    <a:pt x="6350000" y="1327625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FF9FD"/>
            </a:solidFill>
          </p:spPr>
        </p:sp>
      </p:grpSp>
      <p:sp>
        <p:nvSpPr>
          <p:cNvPr name="Freeform 4" id="4"/>
          <p:cNvSpPr/>
          <p:nvPr/>
        </p:nvSpPr>
        <p:spPr>
          <a:xfrm flipH="true" flipV="false" rot="0">
            <a:off x="1028700" y="7194163"/>
            <a:ext cx="6367586" cy="2064137"/>
          </a:xfrm>
          <a:custGeom>
            <a:avLst/>
            <a:gdLst/>
            <a:ahLst/>
            <a:cxnLst/>
            <a:rect r="r" b="b" t="t" l="l"/>
            <a:pathLst>
              <a:path h="2064137" w="6367586">
                <a:moveTo>
                  <a:pt x="6367586" y="0"/>
                </a:moveTo>
                <a:lnTo>
                  <a:pt x="0" y="0"/>
                </a:lnTo>
                <a:lnTo>
                  <a:pt x="0" y="2064137"/>
                </a:lnTo>
                <a:lnTo>
                  <a:pt x="6367586" y="2064137"/>
                </a:lnTo>
                <a:lnTo>
                  <a:pt x="6367586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 l="0" t="-3535" r="0" b="-353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40275" y="2624374"/>
            <a:ext cx="5709733" cy="5601857"/>
          </a:xfrm>
          <a:custGeom>
            <a:avLst/>
            <a:gdLst/>
            <a:ahLst/>
            <a:cxnLst/>
            <a:rect r="r" b="b" t="t" l="l"/>
            <a:pathLst>
              <a:path h="5601857" w="5709733">
                <a:moveTo>
                  <a:pt x="0" y="0"/>
                </a:moveTo>
                <a:lnTo>
                  <a:pt x="5709733" y="0"/>
                </a:lnTo>
                <a:lnTo>
                  <a:pt x="5709733" y="5601857"/>
                </a:lnTo>
                <a:lnTo>
                  <a:pt x="0" y="56018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83" r="0" b="-124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981625" y="576307"/>
            <a:ext cx="7277675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b="true" sz="4799">
                <a:solidFill>
                  <a:srgbClr val="FF5757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La Vision del Progetto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99640" y="3247801"/>
            <a:ext cx="7277675" cy="555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0E2C4B"/>
                </a:solidFill>
                <a:latin typeface="Muli Bold"/>
                <a:ea typeface="Muli Bold"/>
                <a:cs typeface="Muli Bold"/>
                <a:sym typeface="Muli Bold"/>
              </a:rPr>
              <a:t>BARIS </a:t>
            </a:r>
            <a:r>
              <a:rPr lang="en-US" sz="2100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nasce come una soluzione integrata di serratura smart per: </a:t>
            </a:r>
            <a:r>
              <a:rPr lang="en-US" sz="2100" b="true">
                <a:solidFill>
                  <a:srgbClr val="0E2C4B"/>
                </a:solidFill>
                <a:latin typeface="Muli Bold"/>
                <a:ea typeface="Muli Bold"/>
                <a:cs typeface="Muli Bold"/>
                <a:sym typeface="Muli Bold"/>
              </a:rPr>
              <a:t>sblocco da remoto</a:t>
            </a:r>
            <a:r>
              <a:rPr lang="en-US" sz="2100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, </a:t>
            </a:r>
            <a:r>
              <a:rPr lang="en-US" sz="2100" b="true">
                <a:solidFill>
                  <a:srgbClr val="0E2C4B"/>
                </a:solidFill>
                <a:latin typeface="Muli Bold"/>
                <a:ea typeface="Muli Bold"/>
                <a:cs typeface="Muli Bold"/>
                <a:sym typeface="Muli Bold"/>
              </a:rPr>
              <a:t>controllo dello stato della porta</a:t>
            </a:r>
            <a:r>
              <a:rPr lang="en-US" sz="2100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, </a:t>
            </a:r>
            <a:r>
              <a:rPr lang="en-US" sz="2100" b="true">
                <a:solidFill>
                  <a:srgbClr val="0E2C4B"/>
                </a:solidFill>
                <a:latin typeface="Muli Bold"/>
                <a:ea typeface="Muli Bold"/>
                <a:cs typeface="Muli Bold"/>
                <a:sym typeface="Muli Bold"/>
              </a:rPr>
              <a:t>controllo allarme.. tutto contestualizzato nell’ottica dei B&amp;B</a:t>
            </a:r>
            <a:r>
              <a:rPr lang="en-US" sz="2100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.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Ogni serratura è dotata di sensore di prossimità, che rileva lo stato della porta (chiusa o aperta), consentendo la </a:t>
            </a:r>
            <a:r>
              <a:rPr lang="en-US" sz="2100" b="true">
                <a:solidFill>
                  <a:srgbClr val="0E2C4B"/>
                </a:solidFill>
                <a:latin typeface="Muli Bold"/>
                <a:ea typeface="Muli Bold"/>
                <a:cs typeface="Muli Bold"/>
                <a:sym typeface="Muli Bold"/>
              </a:rPr>
              <a:t>registrazione degli accessi e l’implementazione di un sistema di allarme.</a:t>
            </a:r>
            <a:r>
              <a:rPr lang="en-US" sz="2100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 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La </a:t>
            </a:r>
            <a:r>
              <a:rPr lang="en-US" b="true" sz="2100">
                <a:solidFill>
                  <a:srgbClr val="0E2C4B"/>
                </a:solidFill>
                <a:latin typeface="Muli Bold"/>
                <a:ea typeface="Muli Bold"/>
                <a:cs typeface="Muli Bold"/>
                <a:sym typeface="Muli Bold"/>
              </a:rPr>
              <a:t>gestione passa attraverso una applicazione mobile</a:t>
            </a:r>
            <a:r>
              <a:rPr lang="en-US" sz="2100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, con i proprietari in grado di sincronizzare prenotazioni ed autorizzazioni di accesso ai propri clienti.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81625" y="1380585"/>
            <a:ext cx="7277675" cy="976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575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Una soluzione di serratura intelligente, sicura e automatizzata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643281">
            <a:off x="-5367176" y="-4341263"/>
            <a:ext cx="22979922" cy="10739927"/>
          </a:xfrm>
          <a:prstGeom prst="rect">
            <a:avLst/>
          </a:prstGeom>
          <a:solidFill>
            <a:srgbClr val="EFF9FD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1656890"/>
            <a:ext cx="7621597" cy="2512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80"/>
              </a:lnSpc>
            </a:pPr>
            <a:r>
              <a:rPr lang="en-US" sz="8316" b="true">
                <a:solidFill>
                  <a:srgbClr val="FF5757"/>
                </a:solidFill>
                <a:latin typeface="DM Sans Bold"/>
                <a:ea typeface="DM Sans Bold"/>
                <a:cs typeface="DM Sans Bold"/>
                <a:sym typeface="DM Sans Bold"/>
              </a:rPr>
              <a:t>I vantaggi della soluzione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484734" y="5880111"/>
            <a:ext cx="8217394" cy="3027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2928" indent="-311464" lvl="1">
              <a:lnSpc>
                <a:spcPts val="4039"/>
              </a:lnSpc>
              <a:buFont typeface="Arial"/>
              <a:buChar char="•"/>
            </a:pPr>
            <a:r>
              <a:rPr lang="en-US" sz="2885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Automazione completa check-in</a:t>
            </a:r>
          </a:p>
          <a:p>
            <a:pPr algn="l" marL="622928" indent="-311464" lvl="1">
              <a:lnSpc>
                <a:spcPts val="4039"/>
              </a:lnSpc>
              <a:buFont typeface="Arial"/>
              <a:buChar char="•"/>
            </a:pPr>
            <a:r>
              <a:rPr lang="en-US" sz="2885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Notifiche real-time in app</a:t>
            </a:r>
          </a:p>
          <a:p>
            <a:pPr algn="l" marL="622928" indent="-311464" lvl="1">
              <a:lnSpc>
                <a:spcPts val="4039"/>
              </a:lnSpc>
              <a:buFont typeface="Arial"/>
              <a:buChar char="•"/>
            </a:pPr>
            <a:r>
              <a:rPr lang="en-US" sz="2885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Sistema di logging per accessi</a:t>
            </a:r>
          </a:p>
          <a:p>
            <a:pPr algn="l" marL="622928" indent="-311464" lvl="1">
              <a:lnSpc>
                <a:spcPts val="4039"/>
              </a:lnSpc>
              <a:buFont typeface="Arial"/>
              <a:buChar char="•"/>
            </a:pPr>
            <a:r>
              <a:rPr lang="en-US" sz="2885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Sistema di allarme</a:t>
            </a:r>
          </a:p>
          <a:p>
            <a:pPr algn="l" marL="622928" indent="-311464" lvl="1">
              <a:lnSpc>
                <a:spcPts val="4039"/>
              </a:lnSpc>
              <a:buFont typeface="Arial"/>
              <a:buChar char="•"/>
            </a:pPr>
            <a:r>
              <a:rPr lang="en-US" sz="2885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Scalabilità per diverse dimensioni di strutture</a:t>
            </a:r>
          </a:p>
          <a:p>
            <a:pPr algn="l" marL="622928" indent="-311464" lvl="1">
              <a:lnSpc>
                <a:spcPts val="4039"/>
              </a:lnSpc>
              <a:buFont typeface="Arial"/>
              <a:buChar char="•"/>
            </a:pPr>
            <a:r>
              <a:rPr lang="en-US" sz="2885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Dashboard riassuntiva dei dati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71016" y="7410359"/>
            <a:ext cx="3288284" cy="1141308"/>
          </a:xfrm>
          <a:custGeom>
            <a:avLst/>
            <a:gdLst/>
            <a:ahLst/>
            <a:cxnLst/>
            <a:rect r="r" b="b" t="t" l="l"/>
            <a:pathLst>
              <a:path h="1141308" w="3288284">
                <a:moveTo>
                  <a:pt x="0" y="0"/>
                </a:moveTo>
                <a:lnTo>
                  <a:pt x="3288284" y="0"/>
                </a:lnTo>
                <a:lnTo>
                  <a:pt x="3288284" y="1141308"/>
                </a:lnTo>
                <a:lnTo>
                  <a:pt x="0" y="1141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063954" y="2122975"/>
            <a:ext cx="12160093" cy="6041050"/>
            <a:chOff x="0" y="0"/>
            <a:chExt cx="9728074" cy="48328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728074" cy="4832840"/>
            </a:xfrm>
            <a:custGeom>
              <a:avLst/>
              <a:gdLst/>
              <a:ahLst/>
              <a:cxnLst/>
              <a:rect r="r" b="b" t="t" l="l"/>
              <a:pathLst>
                <a:path h="4832840" w="9728074">
                  <a:moveTo>
                    <a:pt x="9603614" y="4832840"/>
                  </a:moveTo>
                  <a:lnTo>
                    <a:pt x="124460" y="4832840"/>
                  </a:lnTo>
                  <a:cubicBezTo>
                    <a:pt x="55880" y="4832840"/>
                    <a:pt x="0" y="4776960"/>
                    <a:pt x="0" y="4708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603614" y="0"/>
                  </a:lnTo>
                  <a:cubicBezTo>
                    <a:pt x="9672194" y="0"/>
                    <a:pt x="9728074" y="55880"/>
                    <a:pt x="9728074" y="124460"/>
                  </a:cubicBezTo>
                  <a:lnTo>
                    <a:pt x="9728074" y="4708380"/>
                  </a:lnTo>
                  <a:cubicBezTo>
                    <a:pt x="9728074" y="4776960"/>
                    <a:pt x="9672194" y="4832840"/>
                    <a:pt x="9603614" y="4832840"/>
                  </a:cubicBezTo>
                  <a:close/>
                </a:path>
              </a:pathLst>
            </a:custGeom>
            <a:solidFill>
              <a:srgbClr val="48B474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470041" y="2784527"/>
            <a:ext cx="2223383" cy="771699"/>
          </a:xfrm>
          <a:custGeom>
            <a:avLst/>
            <a:gdLst/>
            <a:ahLst/>
            <a:cxnLst/>
            <a:rect r="r" b="b" t="t" l="l"/>
            <a:pathLst>
              <a:path h="771699" w="2223383">
                <a:moveTo>
                  <a:pt x="0" y="0"/>
                </a:moveTo>
                <a:lnTo>
                  <a:pt x="2223383" y="0"/>
                </a:lnTo>
                <a:lnTo>
                  <a:pt x="2223383" y="771699"/>
                </a:lnTo>
                <a:lnTo>
                  <a:pt x="0" y="771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996605" y="6728051"/>
            <a:ext cx="4454883" cy="2021403"/>
          </a:xfrm>
          <a:custGeom>
            <a:avLst/>
            <a:gdLst/>
            <a:ahLst/>
            <a:cxnLst/>
            <a:rect r="r" b="b" t="t" l="l"/>
            <a:pathLst>
              <a:path h="2021403" w="4454883">
                <a:moveTo>
                  <a:pt x="0" y="0"/>
                </a:moveTo>
                <a:lnTo>
                  <a:pt x="4454883" y="0"/>
                </a:lnTo>
                <a:lnTo>
                  <a:pt x="4454883" y="2021404"/>
                </a:lnTo>
                <a:lnTo>
                  <a:pt x="0" y="20214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908869" y="3556226"/>
            <a:ext cx="8470263" cy="317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TECNOLOGIE</a:t>
            </a:r>
          </a:p>
          <a:p>
            <a:pPr algn="ctr">
              <a:lnSpc>
                <a:spcPts val="8399"/>
              </a:lnSpc>
            </a:pPr>
            <a:r>
              <a:rPr lang="en-US" sz="69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&amp;</a:t>
            </a:r>
          </a:p>
          <a:p>
            <a:pPr algn="ctr">
              <a:lnSpc>
                <a:spcPts val="8400"/>
              </a:lnSpc>
            </a:pPr>
            <a:r>
              <a:rPr lang="en-US" b="true" sz="70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ARCHITETTURA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026101" y="1028700"/>
            <a:ext cx="2075706" cy="2339423"/>
          </a:xfrm>
          <a:custGeom>
            <a:avLst/>
            <a:gdLst/>
            <a:ahLst/>
            <a:cxnLst/>
            <a:rect r="r" b="b" t="t" l="l"/>
            <a:pathLst>
              <a:path h="2339423" w="2075706">
                <a:moveTo>
                  <a:pt x="0" y="0"/>
                </a:moveTo>
                <a:lnTo>
                  <a:pt x="2075706" y="0"/>
                </a:lnTo>
                <a:lnTo>
                  <a:pt x="2075706" y="2339423"/>
                </a:lnTo>
                <a:lnTo>
                  <a:pt x="0" y="23394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0" y="9578332"/>
            <a:ext cx="18288000" cy="708668"/>
            <a:chOff x="0" y="0"/>
            <a:chExt cx="4816593" cy="18664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16592" cy="186645"/>
            </a:xfrm>
            <a:custGeom>
              <a:avLst/>
              <a:gdLst/>
              <a:ahLst/>
              <a:cxnLst/>
              <a:rect r="r" b="b" t="t" l="l"/>
              <a:pathLst>
                <a:path h="18664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86645"/>
                  </a:lnTo>
                  <a:lnTo>
                    <a:pt x="0" y="186645"/>
                  </a:lnTo>
                  <a:close/>
                </a:path>
              </a:pathLst>
            </a:custGeom>
            <a:solidFill>
              <a:srgbClr val="48B47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4816593" cy="234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84246" y="2516771"/>
            <a:ext cx="14319509" cy="6013766"/>
            <a:chOff x="0" y="0"/>
            <a:chExt cx="15120123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120122" cy="6350000"/>
            </a:xfrm>
            <a:custGeom>
              <a:avLst/>
              <a:gdLst/>
              <a:ahLst/>
              <a:cxnLst/>
              <a:rect r="r" b="b" t="t" l="l"/>
              <a:pathLst>
                <a:path h="6350000" w="15120122">
                  <a:moveTo>
                    <a:pt x="7560061" y="0"/>
                  </a:moveTo>
                  <a:cubicBezTo>
                    <a:pt x="3384755" y="0"/>
                    <a:pt x="0" y="1421496"/>
                    <a:pt x="0" y="3175000"/>
                  </a:cubicBezTo>
                  <a:cubicBezTo>
                    <a:pt x="0" y="4928504"/>
                    <a:pt x="3384755" y="6350000"/>
                    <a:pt x="7560061" y="6350000"/>
                  </a:cubicBezTo>
                  <a:cubicBezTo>
                    <a:pt x="11735368" y="6350000"/>
                    <a:pt x="15120122" y="4928504"/>
                    <a:pt x="15120122" y="3175000"/>
                  </a:cubicBezTo>
                  <a:cubicBezTo>
                    <a:pt x="15120122" y="1421496"/>
                    <a:pt x="11735368" y="0"/>
                    <a:pt x="7560061" y="0"/>
                  </a:cubicBezTo>
                  <a:close/>
                </a:path>
              </a:pathLst>
            </a:custGeom>
            <a:solidFill>
              <a:srgbClr val="EFF9FD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645856" y="3267150"/>
            <a:ext cx="1687389" cy="1165204"/>
          </a:xfrm>
          <a:custGeom>
            <a:avLst/>
            <a:gdLst/>
            <a:ahLst/>
            <a:cxnLst/>
            <a:rect r="r" b="b" t="t" l="l"/>
            <a:pathLst>
              <a:path h="1165204" w="1687389">
                <a:moveTo>
                  <a:pt x="0" y="0"/>
                </a:moveTo>
                <a:lnTo>
                  <a:pt x="1687390" y="0"/>
                </a:lnTo>
                <a:lnTo>
                  <a:pt x="1687390" y="1165204"/>
                </a:lnTo>
                <a:lnTo>
                  <a:pt x="0" y="11652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74" t="0" r="-77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238149" y="3222397"/>
            <a:ext cx="3455735" cy="1433722"/>
          </a:xfrm>
          <a:custGeom>
            <a:avLst/>
            <a:gdLst/>
            <a:ahLst/>
            <a:cxnLst/>
            <a:rect r="r" b="b" t="t" l="l"/>
            <a:pathLst>
              <a:path h="1433722" w="3455735">
                <a:moveTo>
                  <a:pt x="0" y="0"/>
                </a:moveTo>
                <a:lnTo>
                  <a:pt x="3455735" y="0"/>
                </a:lnTo>
                <a:lnTo>
                  <a:pt x="3455735" y="1433722"/>
                </a:lnTo>
                <a:lnTo>
                  <a:pt x="0" y="14337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7790" r="0" b="-1779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78918" y="5288144"/>
            <a:ext cx="3810874" cy="1104541"/>
          </a:xfrm>
          <a:custGeom>
            <a:avLst/>
            <a:gdLst/>
            <a:ahLst/>
            <a:cxnLst/>
            <a:rect r="r" b="b" t="t" l="l"/>
            <a:pathLst>
              <a:path h="1104541" w="3810874">
                <a:moveTo>
                  <a:pt x="0" y="0"/>
                </a:moveTo>
                <a:lnTo>
                  <a:pt x="3810873" y="0"/>
                </a:lnTo>
                <a:lnTo>
                  <a:pt x="3810873" y="1104541"/>
                </a:lnTo>
                <a:lnTo>
                  <a:pt x="0" y="11045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74" t="0" r="-77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37774" y="5506653"/>
            <a:ext cx="5456485" cy="886032"/>
          </a:xfrm>
          <a:custGeom>
            <a:avLst/>
            <a:gdLst/>
            <a:ahLst/>
            <a:cxnLst/>
            <a:rect r="r" b="b" t="t" l="l"/>
            <a:pathLst>
              <a:path h="886032" w="5456485">
                <a:moveTo>
                  <a:pt x="0" y="0"/>
                </a:moveTo>
                <a:lnTo>
                  <a:pt x="5456485" y="0"/>
                </a:lnTo>
                <a:lnTo>
                  <a:pt x="5456485" y="886032"/>
                </a:lnTo>
                <a:lnTo>
                  <a:pt x="0" y="8860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697" t="-14730" r="-3131" b="-3588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56777" y="3267150"/>
            <a:ext cx="1206110" cy="1344216"/>
          </a:xfrm>
          <a:custGeom>
            <a:avLst/>
            <a:gdLst/>
            <a:ahLst/>
            <a:cxnLst/>
            <a:rect r="r" b="b" t="t" l="l"/>
            <a:pathLst>
              <a:path h="1344216" w="1206110">
                <a:moveTo>
                  <a:pt x="0" y="0"/>
                </a:moveTo>
                <a:lnTo>
                  <a:pt x="1206110" y="0"/>
                </a:lnTo>
                <a:lnTo>
                  <a:pt x="1206110" y="1344216"/>
                </a:lnTo>
                <a:lnTo>
                  <a:pt x="0" y="13442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74" t="0" r="-774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150664" y="6963408"/>
            <a:ext cx="2075756" cy="1306621"/>
          </a:xfrm>
          <a:custGeom>
            <a:avLst/>
            <a:gdLst/>
            <a:ahLst/>
            <a:cxnLst/>
            <a:rect r="r" b="b" t="t" l="l"/>
            <a:pathLst>
              <a:path h="1306621" w="2075756">
                <a:moveTo>
                  <a:pt x="0" y="0"/>
                </a:moveTo>
                <a:lnTo>
                  <a:pt x="2075756" y="0"/>
                </a:lnTo>
                <a:lnTo>
                  <a:pt x="2075756" y="1306621"/>
                </a:lnTo>
                <a:lnTo>
                  <a:pt x="0" y="13066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74" t="0" r="-774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562887" y="6850929"/>
            <a:ext cx="1508211" cy="1531580"/>
          </a:xfrm>
          <a:custGeom>
            <a:avLst/>
            <a:gdLst/>
            <a:ahLst/>
            <a:cxnLst/>
            <a:rect r="r" b="b" t="t" l="l"/>
            <a:pathLst>
              <a:path h="1531580" w="1508211">
                <a:moveTo>
                  <a:pt x="0" y="0"/>
                </a:moveTo>
                <a:lnTo>
                  <a:pt x="1508211" y="0"/>
                </a:lnTo>
                <a:lnTo>
                  <a:pt x="1508211" y="1531580"/>
                </a:lnTo>
                <a:lnTo>
                  <a:pt x="0" y="15315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74" t="0" r="-774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72288" y="475246"/>
            <a:ext cx="5013259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48B474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T</a:t>
            </a:r>
            <a:r>
              <a:rPr lang="en-US" sz="6999" b="true">
                <a:solidFill>
                  <a:srgbClr val="48B474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ecnologie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0" y="9578332"/>
            <a:ext cx="18288000" cy="708668"/>
            <a:chOff x="0" y="0"/>
            <a:chExt cx="4816593" cy="18664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816592" cy="186645"/>
            </a:xfrm>
            <a:custGeom>
              <a:avLst/>
              <a:gdLst/>
              <a:ahLst/>
              <a:cxnLst/>
              <a:rect r="r" b="b" t="t" l="l"/>
              <a:pathLst>
                <a:path h="18664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86645"/>
                  </a:lnTo>
                  <a:lnTo>
                    <a:pt x="0" y="186645"/>
                  </a:lnTo>
                  <a:close/>
                </a:path>
              </a:pathLst>
            </a:custGeom>
            <a:solidFill>
              <a:srgbClr val="48B47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4816593" cy="234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578332"/>
            <a:ext cx="18288000" cy="708668"/>
            <a:chOff x="0" y="0"/>
            <a:chExt cx="4816593" cy="1866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86645"/>
            </a:xfrm>
            <a:custGeom>
              <a:avLst/>
              <a:gdLst/>
              <a:ahLst/>
              <a:cxnLst/>
              <a:rect r="r" b="b" t="t" l="l"/>
              <a:pathLst>
                <a:path h="18664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86645"/>
                  </a:lnTo>
                  <a:lnTo>
                    <a:pt x="0" y="186645"/>
                  </a:lnTo>
                  <a:close/>
                </a:path>
              </a:pathLst>
            </a:custGeom>
            <a:solidFill>
              <a:srgbClr val="48B47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234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08093" y="4474081"/>
            <a:ext cx="1420245" cy="1031930"/>
          </a:xfrm>
          <a:custGeom>
            <a:avLst/>
            <a:gdLst/>
            <a:ahLst/>
            <a:cxnLst/>
            <a:rect r="r" b="b" t="t" l="l"/>
            <a:pathLst>
              <a:path h="1031930" w="1420245">
                <a:moveTo>
                  <a:pt x="0" y="0"/>
                </a:moveTo>
                <a:lnTo>
                  <a:pt x="1420246" y="0"/>
                </a:lnTo>
                <a:lnTo>
                  <a:pt x="1420246" y="1031931"/>
                </a:lnTo>
                <a:lnTo>
                  <a:pt x="0" y="10319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H="true" flipV="true">
            <a:off x="2996221" y="5510751"/>
            <a:ext cx="1266433" cy="63270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780131" y="5916306"/>
            <a:ext cx="1122861" cy="1122861"/>
          </a:xfrm>
          <a:custGeom>
            <a:avLst/>
            <a:gdLst/>
            <a:ahLst/>
            <a:cxnLst/>
            <a:rect r="r" b="b" t="t" l="l"/>
            <a:pathLst>
              <a:path h="1122861" w="1122861">
                <a:moveTo>
                  <a:pt x="0" y="0"/>
                </a:moveTo>
                <a:lnTo>
                  <a:pt x="1122860" y="0"/>
                </a:lnTo>
                <a:lnTo>
                  <a:pt x="1122860" y="1122860"/>
                </a:lnTo>
                <a:lnTo>
                  <a:pt x="0" y="11228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760947" y="2583534"/>
            <a:ext cx="4537255" cy="4237631"/>
            <a:chOff x="0" y="0"/>
            <a:chExt cx="6350000" cy="593066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5930669"/>
            </a:xfrm>
            <a:custGeom>
              <a:avLst/>
              <a:gdLst/>
              <a:ahLst/>
              <a:cxnLst/>
              <a:rect r="r" b="b" t="t" l="l"/>
              <a:pathLst>
                <a:path h="5930669" w="6350000">
                  <a:moveTo>
                    <a:pt x="3175000" y="0"/>
                  </a:moveTo>
                  <a:cubicBezTo>
                    <a:pt x="1421496" y="0"/>
                    <a:pt x="0" y="1327625"/>
                    <a:pt x="0" y="2965334"/>
                  </a:cubicBezTo>
                  <a:cubicBezTo>
                    <a:pt x="0" y="4603043"/>
                    <a:pt x="1421496" y="5930669"/>
                    <a:pt x="3175000" y="5930669"/>
                  </a:cubicBezTo>
                  <a:cubicBezTo>
                    <a:pt x="4928504" y="5930669"/>
                    <a:pt x="6350000" y="4603043"/>
                    <a:pt x="6350000" y="2965334"/>
                  </a:cubicBezTo>
                  <a:cubicBezTo>
                    <a:pt x="6350000" y="1327625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FF9FD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8306953" y="3606121"/>
            <a:ext cx="867960" cy="867960"/>
          </a:xfrm>
          <a:custGeom>
            <a:avLst/>
            <a:gdLst/>
            <a:ahLst/>
            <a:cxnLst/>
            <a:rect r="r" b="b" t="t" l="l"/>
            <a:pathLst>
              <a:path h="867960" w="867960">
                <a:moveTo>
                  <a:pt x="0" y="0"/>
                </a:moveTo>
                <a:lnTo>
                  <a:pt x="867960" y="0"/>
                </a:lnTo>
                <a:lnTo>
                  <a:pt x="867960" y="867960"/>
                </a:lnTo>
                <a:lnTo>
                  <a:pt x="0" y="8679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732996" y="3585908"/>
            <a:ext cx="888173" cy="888173"/>
          </a:xfrm>
          <a:custGeom>
            <a:avLst/>
            <a:gdLst/>
            <a:ahLst/>
            <a:cxnLst/>
            <a:rect r="r" b="b" t="t" l="l"/>
            <a:pathLst>
              <a:path h="888173" w="888173">
                <a:moveTo>
                  <a:pt x="0" y="0"/>
                </a:moveTo>
                <a:lnTo>
                  <a:pt x="888173" y="0"/>
                </a:lnTo>
                <a:lnTo>
                  <a:pt x="888173" y="888173"/>
                </a:lnTo>
                <a:lnTo>
                  <a:pt x="0" y="8881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614789" y="5374585"/>
            <a:ext cx="777835" cy="777835"/>
          </a:xfrm>
          <a:custGeom>
            <a:avLst/>
            <a:gdLst/>
            <a:ahLst/>
            <a:cxnLst/>
            <a:rect r="r" b="b" t="t" l="l"/>
            <a:pathLst>
              <a:path h="777835" w="777835">
                <a:moveTo>
                  <a:pt x="0" y="0"/>
                </a:moveTo>
                <a:lnTo>
                  <a:pt x="777836" y="0"/>
                </a:lnTo>
                <a:lnTo>
                  <a:pt x="777836" y="777835"/>
                </a:lnTo>
                <a:lnTo>
                  <a:pt x="0" y="7778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623998" y="4655070"/>
            <a:ext cx="995048" cy="995048"/>
          </a:xfrm>
          <a:custGeom>
            <a:avLst/>
            <a:gdLst/>
            <a:ahLst/>
            <a:cxnLst/>
            <a:rect r="r" b="b" t="t" l="l"/>
            <a:pathLst>
              <a:path h="995048" w="995048">
                <a:moveTo>
                  <a:pt x="0" y="0"/>
                </a:moveTo>
                <a:lnTo>
                  <a:pt x="995048" y="0"/>
                </a:lnTo>
                <a:lnTo>
                  <a:pt x="995048" y="995048"/>
                </a:lnTo>
                <a:lnTo>
                  <a:pt x="0" y="9950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607149" y="5937778"/>
            <a:ext cx="1011896" cy="926891"/>
          </a:xfrm>
          <a:custGeom>
            <a:avLst/>
            <a:gdLst/>
            <a:ahLst/>
            <a:cxnLst/>
            <a:rect r="r" b="b" t="t" l="l"/>
            <a:pathLst>
              <a:path h="926891" w="1011896">
                <a:moveTo>
                  <a:pt x="0" y="0"/>
                </a:moveTo>
                <a:lnTo>
                  <a:pt x="1011897" y="0"/>
                </a:lnTo>
                <a:lnTo>
                  <a:pt x="1011897" y="926891"/>
                </a:lnTo>
                <a:lnTo>
                  <a:pt x="0" y="9268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10371"/>
            </a:stretch>
          </a:blipFill>
        </p:spPr>
      </p:sp>
      <p:sp>
        <p:nvSpPr>
          <p:cNvPr name="AutoShape 15" id="15"/>
          <p:cNvSpPr/>
          <p:nvPr/>
        </p:nvSpPr>
        <p:spPr>
          <a:xfrm flipH="true" flipV="true">
            <a:off x="14984600" y="4702349"/>
            <a:ext cx="1596808" cy="25763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 flipH="true">
            <a:off x="6419019" y="5525527"/>
            <a:ext cx="1145021" cy="83252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6437267" y="3868941"/>
            <a:ext cx="703657" cy="1675373"/>
          </a:xfrm>
          <a:custGeom>
            <a:avLst/>
            <a:gdLst/>
            <a:ahLst/>
            <a:cxnLst/>
            <a:rect r="r" b="b" t="t" l="l"/>
            <a:pathLst>
              <a:path h="1675373" w="703657">
                <a:moveTo>
                  <a:pt x="0" y="0"/>
                </a:moveTo>
                <a:lnTo>
                  <a:pt x="703657" y="0"/>
                </a:lnTo>
                <a:lnTo>
                  <a:pt x="703657" y="1675374"/>
                </a:lnTo>
                <a:lnTo>
                  <a:pt x="0" y="16753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190473" y="6489177"/>
            <a:ext cx="1068827" cy="1312176"/>
          </a:xfrm>
          <a:custGeom>
            <a:avLst/>
            <a:gdLst/>
            <a:ahLst/>
            <a:cxnLst/>
            <a:rect r="r" b="b" t="t" l="l"/>
            <a:pathLst>
              <a:path h="1312176" w="1068827">
                <a:moveTo>
                  <a:pt x="0" y="0"/>
                </a:moveTo>
                <a:lnTo>
                  <a:pt x="1068827" y="0"/>
                </a:lnTo>
                <a:lnTo>
                  <a:pt x="1068827" y="1312175"/>
                </a:lnTo>
                <a:lnTo>
                  <a:pt x="0" y="13121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56520" y="6422005"/>
            <a:ext cx="825626" cy="1513647"/>
          </a:xfrm>
          <a:custGeom>
            <a:avLst/>
            <a:gdLst/>
            <a:ahLst/>
            <a:cxnLst/>
            <a:rect r="r" b="b" t="t" l="l"/>
            <a:pathLst>
              <a:path h="1513647" w="825626">
                <a:moveTo>
                  <a:pt x="0" y="0"/>
                </a:moveTo>
                <a:lnTo>
                  <a:pt x="825626" y="0"/>
                </a:lnTo>
                <a:lnTo>
                  <a:pt x="825626" y="1513647"/>
                </a:lnTo>
                <a:lnTo>
                  <a:pt x="0" y="151364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41233" y="7466765"/>
            <a:ext cx="333721" cy="457722"/>
          </a:xfrm>
          <a:custGeom>
            <a:avLst/>
            <a:gdLst/>
            <a:ahLst/>
            <a:cxnLst/>
            <a:rect r="r" b="b" t="t" l="l"/>
            <a:pathLst>
              <a:path h="457722" w="333721">
                <a:moveTo>
                  <a:pt x="0" y="0"/>
                </a:moveTo>
                <a:lnTo>
                  <a:pt x="333721" y="0"/>
                </a:lnTo>
                <a:lnTo>
                  <a:pt x="333721" y="457722"/>
                </a:lnTo>
                <a:lnTo>
                  <a:pt x="0" y="45772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28700" y="709028"/>
            <a:ext cx="5483327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48B474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Architettura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5515740"/>
            <a:ext cx="1779032" cy="297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Microcontrollore</a:t>
            </a:r>
          </a:p>
        </p:txBody>
      </p:sp>
      <p:sp>
        <p:nvSpPr>
          <p:cNvPr name="TextBox 23" id="23"/>
          <p:cNvSpPr txBox="true"/>
          <p:nvPr/>
        </p:nvSpPr>
        <p:spPr>
          <a:xfrm rot="1604921">
            <a:off x="3005751" y="5991072"/>
            <a:ext cx="912668" cy="297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Seriale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083745" y="7101522"/>
            <a:ext cx="692944" cy="297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Bridge</a:t>
            </a:r>
          </a:p>
        </p:txBody>
      </p:sp>
      <p:sp>
        <p:nvSpPr>
          <p:cNvPr name="TextBox 25" id="25"/>
          <p:cNvSpPr txBox="true"/>
          <p:nvPr/>
        </p:nvSpPr>
        <p:spPr>
          <a:xfrm rot="-2161212">
            <a:off x="6675145" y="5910562"/>
            <a:ext cx="912668" cy="611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HTTP</a:t>
            </a:r>
          </a:p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APIs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971098" y="4543751"/>
            <a:ext cx="1539670" cy="297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Firestore DB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766800" y="7011194"/>
            <a:ext cx="2525548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Cloud Firebase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338405" y="4543751"/>
            <a:ext cx="1677355" cy="297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Authentication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129850" y="6238463"/>
            <a:ext cx="1992064" cy="297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FCM - Messaging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920767" y="6967220"/>
            <a:ext cx="2525548" cy="297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App BARIS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526321" y="5695199"/>
            <a:ext cx="2525548" cy="297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Proprietario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493868" y="7907077"/>
            <a:ext cx="2525548" cy="297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Utente (cliente)</a:t>
            </a:r>
          </a:p>
        </p:txBody>
      </p:sp>
      <p:sp>
        <p:nvSpPr>
          <p:cNvPr name="AutoShape 33" id="33"/>
          <p:cNvSpPr/>
          <p:nvPr/>
        </p:nvSpPr>
        <p:spPr>
          <a:xfrm>
            <a:off x="1028905" y="6105357"/>
            <a:ext cx="1771614" cy="19050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 flipH="true" flipV="true">
            <a:off x="14837425" y="6839972"/>
            <a:ext cx="1596808" cy="25763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35" id="35"/>
          <p:cNvSpPr/>
          <p:nvPr/>
        </p:nvSpPr>
        <p:spPr>
          <a:xfrm flipH="true" flipV="true">
            <a:off x="12387394" y="5150359"/>
            <a:ext cx="1201270" cy="74907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TextBox 36" id="36"/>
          <p:cNvSpPr txBox="true"/>
          <p:nvPr/>
        </p:nvSpPr>
        <p:spPr>
          <a:xfrm rot="1916790">
            <a:off x="12168871" y="5451861"/>
            <a:ext cx="912668" cy="611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HTTP</a:t>
            </a:r>
          </a:p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DAGbKvILr3g</dc:identifier>
  <dcterms:modified xsi:type="dcterms:W3CDTF">2011-08-01T06:04:30Z</dcterms:modified>
  <cp:revision>1</cp:revision>
  <dc:title>BARIS</dc:title>
</cp:coreProperties>
</file>